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81" r:id="rId7"/>
    <p:sldId id="261" r:id="rId8"/>
    <p:sldId id="262" r:id="rId9"/>
    <p:sldId id="282" r:id="rId10"/>
    <p:sldId id="283" r:id="rId11"/>
    <p:sldId id="275" r:id="rId12"/>
    <p:sldId id="263" r:id="rId13"/>
    <p:sldId id="264" r:id="rId14"/>
    <p:sldId id="276" r:id="rId15"/>
    <p:sldId id="284" r:id="rId16"/>
    <p:sldId id="265" r:id="rId17"/>
    <p:sldId id="267" r:id="rId18"/>
    <p:sldId id="268" r:id="rId19"/>
    <p:sldId id="269" r:id="rId20"/>
    <p:sldId id="272" r:id="rId21"/>
    <p:sldId id="273" r:id="rId22"/>
    <p:sldId id="277" r:id="rId23"/>
    <p:sldId id="278" r:id="rId24"/>
    <p:sldId id="279" r:id="rId25"/>
    <p:sldId id="280" r:id="rId26"/>
    <p:sldId id="274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Good Sans Bold" panose="020B0604020202020204" charset="0"/>
      <p:bold r:id="rId33"/>
    </p:embeddedFont>
    <p:embeddedFont>
      <p:font typeface="Good Sans" panose="020B0604020202020204" charset="0"/>
      <p:regular r:id="rId34"/>
    </p:embeddedFont>
    <p:embeddedFont>
      <p:font typeface="Good Sans Medium" panose="020B0604020202020204" charset="0"/>
      <p:regular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  <a:srgbClr val="FFFFFF"/>
    <a:srgbClr val="FAEF6E"/>
    <a:srgbClr val="1861A8"/>
    <a:srgbClr val="3680C3"/>
    <a:srgbClr val="E6E6E6"/>
    <a:srgbClr val="6FC8F0"/>
    <a:srgbClr val="F1654D"/>
    <a:srgbClr val="006635"/>
    <a:srgbClr val="81B4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694"/>
  </p:normalViewPr>
  <p:slideViewPr>
    <p:cSldViewPr snapToGrid="0" snapToObjects="1">
      <p:cViewPr varScale="1">
        <p:scale>
          <a:sx n="80" d="100"/>
          <a:sy n="80" d="100"/>
        </p:scale>
        <p:origin x="59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03012-F64A-574C-AE3E-64E0E170B429}" type="datetimeFigureOut">
              <a:rPr lang="x-none" smtClean="0"/>
              <a:t>14/10/2026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5EB69-64E4-504B-AB8F-DD76F2DBA71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5962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5EB69-64E4-504B-AB8F-DD76F2DBA71D}" type="slidenum">
              <a:rPr lang="x-none" smtClean="0"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807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ppnea.org" TargetMode="External"/><Relationship Id="rId2" Type="http://schemas.openxmlformats.org/officeDocument/2006/relationships/hyperlink" Target="mailto:albania@celim.it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810414F-3E5C-E09C-D021-59404E01F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973"/>
            <a:ext cx="12191999" cy="6868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888" y="1230589"/>
            <a:ext cx="43530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3000" b="1" dirty="0">
                <a:solidFill>
                  <a:srgbClr val="E6E6E6"/>
                </a:solidFill>
                <a:latin typeface="Good Sans Bold" pitchFamily="2" charset="77"/>
              </a:rPr>
              <a:t>APN2000</a:t>
            </a:r>
            <a:endParaRPr lang="en-US" sz="3000" b="1" dirty="0">
              <a:solidFill>
                <a:srgbClr val="E6E6E6"/>
              </a:solidFill>
              <a:latin typeface="Good Sans Bold" pitchFamily="2" charset="77"/>
            </a:endParaRPr>
          </a:p>
          <a:p>
            <a:pPr>
              <a:spcBef>
                <a:spcPts val="600"/>
              </a:spcBef>
            </a:pPr>
            <a:r>
              <a:rPr lang="en-US" sz="2800" dirty="0">
                <a:solidFill>
                  <a:srgbClr val="E6E6E6"/>
                </a:solidFill>
                <a:latin typeface="Good Sans" pitchFamily="2" charset="77"/>
              </a:rPr>
              <a:t>Grante </a:t>
            </a:r>
            <a:r>
              <a:rPr lang="en-US" sz="2800" dirty="0" err="1">
                <a:solidFill>
                  <a:srgbClr val="E6E6E6"/>
                </a:solidFill>
                <a:latin typeface="Good Sans" pitchFamily="2" charset="77"/>
              </a:rPr>
              <a:t>të</a:t>
            </a:r>
            <a:r>
              <a:rPr lang="en-US" sz="2800"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lang="en-US" sz="2800" dirty="0" err="1">
                <a:solidFill>
                  <a:srgbClr val="E6E6E6"/>
                </a:solidFill>
                <a:latin typeface="Good Sans" pitchFamily="2" charset="77"/>
              </a:rPr>
              <a:t>vogla</a:t>
            </a:r>
            <a:r>
              <a:rPr lang="en-US" sz="2800"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lang="en-US" sz="2800" dirty="0" err="1">
                <a:solidFill>
                  <a:srgbClr val="E6E6E6"/>
                </a:solidFill>
                <a:latin typeface="Good Sans" pitchFamily="2" charset="77"/>
              </a:rPr>
              <a:t>për</a:t>
            </a:r>
            <a:r>
              <a:rPr lang="en-US" sz="2800"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lang="en-US" sz="2800" dirty="0" err="1">
                <a:solidFill>
                  <a:srgbClr val="E6E6E6"/>
                </a:solidFill>
                <a:latin typeface="Good Sans" pitchFamily="2" charset="77"/>
              </a:rPr>
              <a:t>Organizata</a:t>
            </a:r>
            <a:r>
              <a:rPr lang="en-US" sz="2800"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lang="en-US" sz="2800" dirty="0" err="1">
                <a:solidFill>
                  <a:srgbClr val="E6E6E6"/>
                </a:solidFill>
                <a:latin typeface="Good Sans" pitchFamily="2" charset="77"/>
              </a:rPr>
              <a:t>Mjedisore</a:t>
            </a:r>
            <a:r>
              <a:rPr lang="en-US" sz="2800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(ECSOs)</a:t>
            </a:r>
            <a:r>
              <a:rPr lang="en-US" sz="28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2800" dirty="0">
                <a:solidFill>
                  <a:srgbClr val="E6E6E6"/>
                </a:solidFill>
                <a:latin typeface="Good Sans" pitchFamily="2" charset="77"/>
              </a:rPr>
              <a:t>&amp; Grupe </a:t>
            </a:r>
            <a:r>
              <a:rPr lang="en-US" sz="2800" dirty="0" err="1">
                <a:solidFill>
                  <a:srgbClr val="E6E6E6"/>
                </a:solidFill>
                <a:latin typeface="Good Sans" pitchFamily="2" charset="77"/>
              </a:rPr>
              <a:t>Lokale</a:t>
            </a:r>
            <a:r>
              <a:rPr lang="en-US" sz="2800"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lang="en-US" sz="2800" dirty="0" err="1">
                <a:solidFill>
                  <a:srgbClr val="E6E6E6"/>
                </a:solidFill>
                <a:latin typeface="Good Sans" pitchFamily="2" charset="77"/>
              </a:rPr>
              <a:t>Veprimi</a:t>
            </a:r>
            <a:r>
              <a:rPr lang="en-US" sz="2800" dirty="0">
                <a:solidFill>
                  <a:srgbClr val="E6E6E6"/>
                </a:solidFill>
                <a:latin typeface="Good Sans" pitchFamily="2" charset="77"/>
              </a:rPr>
              <a:t>  </a:t>
            </a:r>
            <a:r>
              <a:rPr lang="en-US" sz="2800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(LAGs)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4160520"/>
            <a:ext cx="1847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endParaRPr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E0671F2-0D46-308D-0797-C7BF86CF770C}"/>
              </a:ext>
            </a:extLst>
          </p:cNvPr>
          <p:cNvSpPr txBox="1"/>
          <p:nvPr/>
        </p:nvSpPr>
        <p:spPr>
          <a:xfrm>
            <a:off x="461888" y="6125326"/>
            <a:ext cx="624081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Afati</a:t>
            </a:r>
            <a:r>
              <a:rPr lang="en-US" sz="2800" dirty="0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US" sz="2800" dirty="0" err="1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i</a:t>
            </a:r>
            <a:r>
              <a:rPr lang="en-US" sz="2800" dirty="0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US" sz="2800" dirty="0" err="1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Aplikimit</a:t>
            </a:r>
            <a:r>
              <a:rPr lang="en-US" sz="2800" dirty="0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 25 </a:t>
            </a:r>
            <a:r>
              <a:rPr lang="en-US" sz="2800" dirty="0" err="1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Nëntor</a:t>
            </a:r>
            <a:r>
              <a:rPr lang="en-US" sz="2800" dirty="0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93E44A-EECA-3B54-B0DC-8D429F6C71F1}"/>
              </a:ext>
            </a:extLst>
          </p:cNvPr>
          <p:cNvSpPr txBox="1"/>
          <p:nvPr/>
        </p:nvSpPr>
        <p:spPr>
          <a:xfrm>
            <a:off x="461887" y="4349349"/>
            <a:ext cx="4030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  <a:latin typeface="Good Sans" pitchFamily="2" charset="77"/>
              </a:rPr>
              <a:t>Sesion</a:t>
            </a:r>
            <a:r>
              <a:rPr lang="en-GB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Good Sans" pitchFamily="2" charset="77"/>
              </a:rPr>
              <a:t>Informimi</a:t>
            </a:r>
            <a:endParaRPr lang="en-GB" sz="1800" dirty="0">
              <a:solidFill>
                <a:schemeClr val="bg1"/>
              </a:solidFill>
              <a:latin typeface="Good Sans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D917FA9-86A4-09BC-13A3-43AC1F07C539}"/>
              </a:ext>
            </a:extLst>
          </p:cNvPr>
          <p:cNvSpPr/>
          <p:nvPr/>
        </p:nvSpPr>
        <p:spPr>
          <a:xfrm>
            <a:off x="0" y="0"/>
            <a:ext cx="12192000" cy="7439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711B4A3B-805E-BE9F-FA55-747AE07AF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88" y="149908"/>
            <a:ext cx="2188143" cy="4441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F9D2114-4827-A2F5-90F9-49C06F7C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7961" y="161111"/>
            <a:ext cx="1472151" cy="4762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B560B7C-6861-3095-0916-261921FFF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1218976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5" y="-1"/>
            <a:ext cx="12191695" cy="6858000"/>
          </a:xfrm>
          <a:prstGeom prst="rect">
            <a:avLst/>
          </a:prstGeom>
          <a:solidFill>
            <a:srgbClr val="1861A8">
              <a:alpha val="7568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116FA9D-9D59-611C-863B-80A305D19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6034" y="152400"/>
            <a:ext cx="681351" cy="4762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AF6D3AB-885F-0890-27F8-1F4E4D493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6479" y="140790"/>
            <a:ext cx="554113" cy="4624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15AF780-BF62-A82C-B55A-C05FD3C39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6" y="150332"/>
            <a:ext cx="2188143" cy="4481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888" y="1446101"/>
            <a:ext cx="35431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Çfarë</a:t>
            </a:r>
            <a:r>
              <a:rPr sz="3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</a:t>
            </a:r>
            <a:r>
              <a:rPr sz="3000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është</a:t>
            </a:r>
            <a:r>
              <a:rPr sz="3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</a:t>
            </a:r>
            <a:r>
              <a:rPr sz="3000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kjo</a:t>
            </a:r>
            <a:r>
              <a:rPr sz="3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</a:t>
            </a:r>
            <a:r>
              <a:rPr sz="3000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thirrje</a:t>
            </a:r>
            <a:r>
              <a:rPr sz="3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9961" y="2485183"/>
            <a:ext cx="379783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Qëllimi</a:t>
            </a:r>
            <a:r>
              <a:rPr sz="20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20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dhe</a:t>
            </a:r>
            <a:r>
              <a:rPr lang="en-US" sz="20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zona e </a:t>
            </a:r>
            <a:r>
              <a:rPr lang="en-US" sz="20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veprimit</a:t>
            </a:r>
            <a:endParaRPr sz="2000" dirty="0">
              <a:solidFill>
                <a:srgbClr val="434343"/>
              </a:solidFill>
              <a:highlight>
                <a:srgbClr val="FFFFFF"/>
              </a:highlight>
              <a:latin typeface="Good Sans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91243" y="1504268"/>
            <a:ext cx="616210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Mbështet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ja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e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ECSO/LAG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vogla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për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forcuar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rolin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e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tyre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në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ruajtjen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e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biodiversitetit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,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mbrojtjen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e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mjedisit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dhe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angazhimin</a:t>
            </a:r>
            <a:r>
              <a:rPr sz="1500" dirty="0">
                <a:solidFill>
                  <a:schemeClr val="bg1"/>
                </a:solidFill>
                <a:latin typeface="Good Sans" pitchFamily="2" charset="77"/>
              </a:rPr>
              <a:t> e </a:t>
            </a:r>
            <a:r>
              <a:rPr sz="1500" dirty="0" err="1">
                <a:solidFill>
                  <a:schemeClr val="bg1"/>
                </a:solidFill>
                <a:latin typeface="Good Sans" pitchFamily="2" charset="77"/>
              </a:rPr>
              <a:t>komunitetit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Mbështetja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financiare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ECSO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LAG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vogla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lokale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.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chemeClr val="bg1"/>
                </a:solidFill>
                <a:latin typeface="Good Sans Bold" pitchFamily="2" charset="77"/>
              </a:rPr>
              <a:t>Fokus</a:t>
            </a:r>
            <a:r>
              <a:rPr lang="en-US" altLang="en-US" sz="1500" dirty="0">
                <a:solidFill>
                  <a:schemeClr val="bg1"/>
                </a:solidFill>
                <a:latin typeface="Good Sans Bold" pitchFamily="2" charset="77"/>
              </a:rPr>
              <a:t>: </a:t>
            </a:r>
            <a:r>
              <a:rPr lang="en-US" altLang="en-US" sz="1500" b="1" dirty="0" err="1">
                <a:solidFill>
                  <a:schemeClr val="bg1"/>
                </a:solidFill>
                <a:latin typeface="Good Sans Bold" pitchFamily="2" charset="77"/>
              </a:rPr>
              <a:t>Peizazhi</a:t>
            </a:r>
            <a:r>
              <a:rPr lang="en-US" altLang="en-US" sz="1500" b="1" dirty="0">
                <a:solidFill>
                  <a:schemeClr val="bg1"/>
                </a:solidFill>
                <a:latin typeface="Good Sans Bold" pitchFamily="2" charset="77"/>
              </a:rPr>
              <a:t> </a:t>
            </a:r>
            <a:r>
              <a:rPr lang="en-US" altLang="en-US" sz="1500" b="1" dirty="0" err="1">
                <a:solidFill>
                  <a:schemeClr val="bg1"/>
                </a:solidFill>
                <a:latin typeface="Good Sans Bold" pitchFamily="2" charset="77"/>
              </a:rPr>
              <a:t>i</a:t>
            </a:r>
            <a:r>
              <a:rPr lang="en-US" altLang="en-US" sz="1500" b="1" dirty="0">
                <a:solidFill>
                  <a:schemeClr val="bg1"/>
                </a:solidFill>
                <a:latin typeface="Good Sans Bold" pitchFamily="2" charset="77"/>
              </a:rPr>
              <a:t> </a:t>
            </a:r>
            <a:r>
              <a:rPr lang="en-US" altLang="en-US" sz="1500" b="1" dirty="0" err="1">
                <a:solidFill>
                  <a:schemeClr val="bg1"/>
                </a:solidFill>
                <a:latin typeface="Good Sans Bold" pitchFamily="2" charset="77"/>
              </a:rPr>
              <a:t>Mbrojtur</a:t>
            </a:r>
            <a:r>
              <a:rPr lang="en-US" altLang="en-US" sz="1500" b="1" dirty="0">
                <a:solidFill>
                  <a:schemeClr val="bg1"/>
                </a:solidFill>
                <a:latin typeface="Good Sans Bold" pitchFamily="2" charset="77"/>
              </a:rPr>
              <a:t> Vjosa-</a:t>
            </a:r>
            <a:r>
              <a:rPr lang="en-US" altLang="en-US" sz="1500" b="1" dirty="0" err="1">
                <a:solidFill>
                  <a:schemeClr val="bg1"/>
                </a:solidFill>
                <a:latin typeface="Good Sans Bold" pitchFamily="2" charset="77"/>
              </a:rPr>
              <a:t>Nartë</a:t>
            </a:r>
            <a:r>
              <a:rPr lang="en-US" altLang="en-US" sz="1500" b="1" dirty="0">
                <a:solidFill>
                  <a:schemeClr val="bg1"/>
                </a:solidFill>
                <a:latin typeface="Good Sans Bold" pitchFamily="2" charset="77"/>
              </a:rPr>
              <a:t> </a:t>
            </a:r>
            <a:r>
              <a:rPr lang="en-US" altLang="en-US" sz="1500" b="1" dirty="0" err="1">
                <a:solidFill>
                  <a:schemeClr val="bg1"/>
                </a:solidFill>
                <a:latin typeface="Good Sans Bold" pitchFamily="2" charset="77"/>
              </a:rPr>
              <a:t>dhe</a:t>
            </a:r>
            <a:r>
              <a:rPr lang="en-US" altLang="en-US" sz="1500" b="1" dirty="0">
                <a:solidFill>
                  <a:schemeClr val="bg1"/>
                </a:solidFill>
                <a:latin typeface="Good Sans Bold" pitchFamily="2" charset="77"/>
              </a:rPr>
              <a:t> </a:t>
            </a:r>
            <a:r>
              <a:rPr lang="en-US" altLang="en-US" sz="1500" b="1" dirty="0" err="1">
                <a:solidFill>
                  <a:schemeClr val="bg1"/>
                </a:solidFill>
                <a:latin typeface="Good Sans Bold" pitchFamily="2" charset="77"/>
              </a:rPr>
              <a:t>Parku</a:t>
            </a:r>
            <a:r>
              <a:rPr lang="en-US" altLang="en-US" sz="1500" b="1" dirty="0">
                <a:solidFill>
                  <a:schemeClr val="bg1"/>
                </a:solidFill>
                <a:latin typeface="Good Sans Bold" pitchFamily="2" charset="77"/>
              </a:rPr>
              <a:t> </a:t>
            </a:r>
            <a:r>
              <a:rPr lang="en-US" altLang="en-US" sz="1500" b="1" dirty="0" err="1">
                <a:solidFill>
                  <a:schemeClr val="bg1"/>
                </a:solidFill>
                <a:latin typeface="Good Sans Bold" pitchFamily="2" charset="77"/>
              </a:rPr>
              <a:t>Kombëtar</a:t>
            </a:r>
            <a:r>
              <a:rPr lang="en-US" altLang="en-US" sz="1500" b="1" dirty="0">
                <a:solidFill>
                  <a:schemeClr val="bg1"/>
                </a:solidFill>
                <a:latin typeface="Good Sans Bold" pitchFamily="2" charset="77"/>
              </a:rPr>
              <a:t> Detar </a:t>
            </a:r>
            <a:r>
              <a:rPr lang="en-US" altLang="en-US" sz="1500" b="1" dirty="0" err="1">
                <a:solidFill>
                  <a:schemeClr val="bg1"/>
                </a:solidFill>
                <a:latin typeface="Good Sans Bold" pitchFamily="2" charset="77"/>
              </a:rPr>
              <a:t>Karaburun</a:t>
            </a:r>
            <a:r>
              <a:rPr lang="en-US" altLang="en-US" sz="1500" b="1" dirty="0">
                <a:solidFill>
                  <a:schemeClr val="bg1"/>
                </a:solidFill>
                <a:latin typeface="Good Sans Bold" pitchFamily="2" charset="77"/>
              </a:rPr>
              <a:t>-Sazan;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Ruajtja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biodiversitetit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restaurimi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ekosistemeve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Përshtatja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zbutja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ndryshimeve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klimatike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Zbatimi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zgjidhjeve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bazuara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natyrë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Monitorimi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mjedisor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raportimi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shkeljeve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mjedisore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Forcimi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bashkëpunimit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mes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shoqërisë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civile,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komuniteteve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institucioneve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publike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Rritja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rolit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komuniteteve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organizatave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lokale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menaxhimin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qëndrueshëm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zonave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chemeClr val="bg1"/>
                </a:solidFill>
                <a:latin typeface="Good Sans" pitchFamily="2" charset="77"/>
              </a:rPr>
              <a:t>mbrojtura</a:t>
            </a:r>
            <a:r>
              <a:rPr lang="en-US" altLang="en-US" sz="1500" dirty="0">
                <a:solidFill>
                  <a:schemeClr val="bg1"/>
                </a:solidFill>
                <a:latin typeface="Good Sans" pitchFamily="2" charset="77"/>
              </a:rPr>
              <a:t>;</a:t>
            </a:r>
            <a:endParaRPr lang="en-US" sz="1500" dirty="0">
              <a:solidFill>
                <a:schemeClr val="bg1"/>
              </a:solidFill>
              <a:latin typeface="Good Sans" pitchFamily="2" charset="77"/>
            </a:endParaRP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Thirrja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është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kuadër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APN2000,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financuar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Delegacioni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BE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zbatuar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CELIM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chemeClr val="bg1"/>
                </a:solidFill>
                <a:latin typeface="Good Sans" pitchFamily="2" charset="77"/>
              </a:rPr>
              <a:t>partneritet</a:t>
            </a:r>
            <a:r>
              <a:rPr lang="en-US" sz="1500" dirty="0">
                <a:solidFill>
                  <a:schemeClr val="bg1"/>
                </a:solidFill>
                <a:latin typeface="Good Sans" pitchFamily="2" charset="77"/>
              </a:rPr>
              <a:t> me PPNEA.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chemeClr val="bg1"/>
                </a:solidFill>
              </a:rPr>
              <a:t>APN2000 • Small Grants for ECSOs &amp; LAGs   |  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78493FE-31F4-2A0A-8953-8398DAABF952}"/>
              </a:ext>
            </a:extLst>
          </p:cNvPr>
          <p:cNvSpPr txBox="1"/>
          <p:nvPr/>
        </p:nvSpPr>
        <p:spPr>
          <a:xfrm>
            <a:off x="10964761" y="5756476"/>
            <a:ext cx="122723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81EB5C53-539A-685A-BA6B-21835E1F3B1E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xmlns="" id="{4C0FA795-7760-9763-8764-055E6DD5C33D}"/>
              </a:ext>
            </a:extLst>
          </p:cNvPr>
          <p:cNvSpPr/>
          <p:nvPr/>
        </p:nvSpPr>
        <p:spPr>
          <a:xfrm>
            <a:off x="3526080" y="1455212"/>
            <a:ext cx="2575375" cy="394757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xmlns="" id="{1B4107F7-B1B0-75A5-24AE-A29F28F43F8B}"/>
              </a:ext>
            </a:extLst>
          </p:cNvPr>
          <p:cNvSpPr/>
          <p:nvPr/>
        </p:nvSpPr>
        <p:spPr>
          <a:xfrm>
            <a:off x="6305856" y="1455212"/>
            <a:ext cx="2575375" cy="394757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xmlns="" id="{D8B0705F-AD4B-0AC0-6348-FED50917ECC1}"/>
              </a:ext>
            </a:extLst>
          </p:cNvPr>
          <p:cNvSpPr/>
          <p:nvPr/>
        </p:nvSpPr>
        <p:spPr>
          <a:xfrm>
            <a:off x="9067344" y="1455212"/>
            <a:ext cx="2575375" cy="394757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xmlns="" id="{1071A396-43B9-7E69-A207-8F011B929B09}"/>
              </a:ext>
            </a:extLst>
          </p:cNvPr>
          <p:cNvSpPr/>
          <p:nvPr/>
        </p:nvSpPr>
        <p:spPr>
          <a:xfrm>
            <a:off x="490272" y="1455212"/>
            <a:ext cx="2834072" cy="394757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Box 4"/>
          <p:cNvSpPr txBox="1"/>
          <p:nvPr/>
        </p:nvSpPr>
        <p:spPr>
          <a:xfrm>
            <a:off x="630655" y="1639338"/>
            <a:ext cx="22236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Biodiversitet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&amp;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Ekosisteme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endParaRPr lang="en-US"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655" y="2587267"/>
            <a:ext cx="2560007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434343"/>
                </a:solidFill>
                <a:latin typeface="Good Sans Medium" pitchFamily="2" charset="77"/>
              </a:rPr>
              <a:t>Mon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itorim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Vlerësim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Mbrojtje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/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Restaurim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434343"/>
                </a:solidFill>
                <a:latin typeface="Good Sans Medium" pitchFamily="2" charset="77"/>
              </a:rPr>
              <a:t>R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uajtje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habitateve</a:t>
            </a:r>
            <a:endParaRPr lang="en-US"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Mbrojtje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ekosistemeve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detare</a:t>
            </a:r>
            <a:endParaRPr lang="en-US"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Menaxhim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qendrueshëm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pyjeve</a:t>
            </a:r>
            <a:endParaRPr lang="en-US"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Parandalim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zjarreve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pyje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9921" y="1639338"/>
            <a:ext cx="18282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Qeverisje</a:t>
            </a: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&amp;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komunitet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9920" y="2449703"/>
            <a:ext cx="2238522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434343"/>
                </a:solidFill>
                <a:latin typeface="Good Sans Medium" pitchFamily="2" charset="77"/>
              </a:rPr>
              <a:t>A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dvokim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/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Lobim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me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aktorët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vendimarrësit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Angazhim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Komuniteteve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nisma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mjedisore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Bashkëpunim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me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institucione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91769" y="1639338"/>
            <a:ext cx="16835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Krimi</a:t>
            </a: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mjedisor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91769" y="2449703"/>
            <a:ext cx="2205990" cy="2516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434343"/>
                </a:solidFill>
                <a:latin typeface="Good Sans Medium" pitchFamily="2" charset="77"/>
              </a:rPr>
              <a:t>I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dentifikim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Dokumentim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Monitorim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krimi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mjedisor</a:t>
            </a:r>
            <a:endParaRPr lang="en-US"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Projekte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përputhje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me planet e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menaxhimit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Raportim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Krimeve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Mjedisore</a:t>
            </a:r>
            <a:r>
              <a:rPr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7418" y="1639338"/>
            <a:ext cx="111761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Klima </a:t>
            </a:r>
            <a:endParaRPr lang="en-US"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&amp; NBS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22037" y="2449703"/>
            <a:ext cx="2205990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Zgjidhjet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me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Bazë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Natyrë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434343"/>
                </a:solidFill>
                <a:latin typeface="Good Sans Medium" pitchFamily="2" charset="77"/>
              </a:rPr>
              <a:t>A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daptim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zbutje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ndryshimeve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klimatike</a:t>
            </a:r>
            <a:endParaRPr lang="en-US"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Energji</a:t>
            </a:r>
            <a:r>
              <a:rPr lang="en-US" sz="1500" dirty="0">
                <a:solidFill>
                  <a:srgbClr val="434343"/>
                </a:solidFill>
                <a:latin typeface="Good Sans Medium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 Medium" pitchFamily="2" charset="77"/>
              </a:rPr>
              <a:t>rinovueshme</a:t>
            </a: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endParaRPr sz="1500" dirty="0">
              <a:solidFill>
                <a:srgbClr val="434343"/>
              </a:solidFill>
              <a:latin typeface="Good Sans Medium" pitchFamily="2" charset="7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B74D318-02D3-1AC5-6EDF-9F340B923E0C}"/>
              </a:ext>
            </a:extLst>
          </p:cNvPr>
          <p:cNvSpPr txBox="1"/>
          <p:nvPr/>
        </p:nvSpPr>
        <p:spPr>
          <a:xfrm>
            <a:off x="327138" y="305179"/>
            <a:ext cx="67868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Çfarë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lloj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Projektesh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kërkohen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?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19391EC0-752A-7624-809F-3CE41F886FEA}"/>
              </a:ext>
            </a:extLst>
          </p:cNvPr>
          <p:cNvSpPr txBox="1"/>
          <p:nvPr/>
        </p:nvSpPr>
        <p:spPr>
          <a:xfrm>
            <a:off x="10964761" y="5756476"/>
            <a:ext cx="122723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02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6172541-E499-AD9C-7C0D-F38386DE8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C4CFA734-1C32-8896-C1B2-C31AE67A7B94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xmlns="" id="{B254A9B8-56DF-FF99-6868-967744C823BB}"/>
              </a:ext>
            </a:extLst>
          </p:cNvPr>
          <p:cNvSpPr/>
          <p:nvPr/>
        </p:nvSpPr>
        <p:spPr>
          <a:xfrm>
            <a:off x="4281984" y="1895198"/>
            <a:ext cx="3548328" cy="276195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xmlns="" id="{6517A0BD-0223-DC35-71C6-7CB5B4BA508F}"/>
              </a:ext>
            </a:extLst>
          </p:cNvPr>
          <p:cNvSpPr/>
          <p:nvPr/>
        </p:nvSpPr>
        <p:spPr>
          <a:xfrm>
            <a:off x="8195616" y="1895198"/>
            <a:ext cx="3548328" cy="276195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xmlns="" id="{7C7C7E39-D481-A858-2A27-60DE045321ED}"/>
              </a:ext>
            </a:extLst>
          </p:cNvPr>
          <p:cNvSpPr/>
          <p:nvPr/>
        </p:nvSpPr>
        <p:spPr>
          <a:xfrm>
            <a:off x="368352" y="1895198"/>
            <a:ext cx="3548328" cy="276195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Box 4"/>
          <p:cNvSpPr txBox="1"/>
          <p:nvPr/>
        </p:nvSpPr>
        <p:spPr>
          <a:xfrm>
            <a:off x="594360" y="2132441"/>
            <a:ext cx="26480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Loti 1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Parku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Kombëtar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Karaburun-Sazan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" y="3385347"/>
            <a:ext cx="289814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b="1" dirty="0" err="1">
                <a:latin typeface="Good Sans Medium" pitchFamily="2" charset="77"/>
              </a:rPr>
              <a:t>Alokimi</a:t>
            </a:r>
            <a:r>
              <a:rPr b="1" dirty="0">
                <a:latin typeface="Good Sans Medium" pitchFamily="2" charset="77"/>
              </a:rPr>
              <a:t>: €32,0</a:t>
            </a:r>
            <a:r>
              <a:rPr lang="en-US" b="1" dirty="0">
                <a:latin typeface="Good Sans Medium" pitchFamily="2" charset="77"/>
              </a:rPr>
              <a:t>00</a:t>
            </a:r>
            <a:endParaRPr b="1" dirty="0"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latin typeface="Good Sans Medium" pitchFamily="2" charset="77"/>
              </a:rPr>
              <a:t>Grant: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Minimumi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dirty="0">
                <a:latin typeface="Good Sans Medium" pitchFamily="2" charset="77"/>
              </a:rPr>
              <a:t>€16,000</a:t>
            </a:r>
            <a:r>
              <a:rPr lang="en-US" dirty="0">
                <a:latin typeface="Good Sans Medium" pitchFamily="2" charset="77"/>
              </a:rPr>
              <a:t> / </a:t>
            </a:r>
            <a:r>
              <a:rPr lang="en-US" dirty="0" err="1">
                <a:latin typeface="Good Sans Medium" pitchFamily="2" charset="77"/>
              </a:rPr>
              <a:t>Maximumi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dirty="0">
                <a:latin typeface="Good Sans Medium" pitchFamily="2" charset="77"/>
              </a:rPr>
              <a:t>€32,000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3442" y="2144975"/>
            <a:ext cx="35108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Loti 2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Peizazhi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i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Mbrojtur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Vjos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ë</a:t>
            </a: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-Narta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1040" y="3385347"/>
            <a:ext cx="284073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b="1" dirty="0" err="1">
                <a:latin typeface="Good Sans Medium" pitchFamily="2" charset="77"/>
              </a:rPr>
              <a:t>A</a:t>
            </a:r>
            <a:r>
              <a:rPr lang="en-US" b="1" dirty="0" err="1">
                <a:latin typeface="Good Sans Medium" pitchFamily="2" charset="77"/>
              </a:rPr>
              <a:t>lokimi</a:t>
            </a:r>
            <a:r>
              <a:rPr lang="en-US" b="1" dirty="0">
                <a:latin typeface="Good Sans Medium" pitchFamily="2" charset="77"/>
              </a:rPr>
              <a:t>:</a:t>
            </a:r>
            <a:r>
              <a:rPr b="1" dirty="0">
                <a:latin typeface="Good Sans Medium" pitchFamily="2" charset="77"/>
              </a:rPr>
              <a:t> €52,000</a:t>
            </a: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latin typeface="Good Sans Medium" pitchFamily="2" charset="77"/>
              </a:rPr>
              <a:t>Grant: </a:t>
            </a:r>
            <a:r>
              <a:rPr lang="en-US" dirty="0" err="1">
                <a:latin typeface="Good Sans Medium" pitchFamily="2" charset="77"/>
              </a:rPr>
              <a:t>Minimumi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dirty="0">
                <a:latin typeface="Good Sans Medium" pitchFamily="2" charset="77"/>
              </a:rPr>
              <a:t>€18,000 </a:t>
            </a:r>
            <a:r>
              <a:rPr lang="en-US" dirty="0">
                <a:latin typeface="Good Sans Medium" pitchFamily="2" charset="77"/>
              </a:rPr>
              <a:t>/ </a:t>
            </a:r>
            <a:r>
              <a:rPr lang="en-US" dirty="0" err="1">
                <a:latin typeface="Good Sans Medium" pitchFamily="2" charset="77"/>
              </a:rPr>
              <a:t>Maximumi</a:t>
            </a:r>
            <a:r>
              <a:rPr dirty="0">
                <a:latin typeface="Good Sans Medium" pitchFamily="2" charset="77"/>
              </a:rPr>
              <a:t> €26,00</a:t>
            </a:r>
            <a:r>
              <a:rPr lang="en-US" dirty="0">
                <a:latin typeface="Good Sans Medium" pitchFamily="2" charset="77"/>
              </a:rPr>
              <a:t>0</a:t>
            </a:r>
            <a:endParaRPr dirty="0"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endParaRPr dirty="0">
              <a:latin typeface="Good Sans Medium" pitchFamily="2" charset="7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19644" y="2132441"/>
            <a:ext cx="148790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Financimi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23700" y="3392370"/>
            <a:ext cx="317394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b="1" dirty="0">
                <a:latin typeface="Good Sans Medium" pitchFamily="2" charset="77"/>
              </a:rPr>
              <a:t>100%</a:t>
            </a:r>
            <a:r>
              <a:rPr lang="en-US" b="1" dirty="0">
                <a:latin typeface="Good Sans Medium" pitchFamily="2" charset="77"/>
              </a:rPr>
              <a:t> </a:t>
            </a:r>
            <a:r>
              <a:rPr b="1" dirty="0">
                <a:latin typeface="Good Sans Medium" pitchFamily="2" charset="77"/>
              </a:rPr>
              <a:t>e </a:t>
            </a:r>
            <a:r>
              <a:rPr b="1" dirty="0" err="1">
                <a:latin typeface="Good Sans Medium" pitchFamily="2" charset="77"/>
              </a:rPr>
              <a:t>kostove</a:t>
            </a:r>
            <a:r>
              <a:rPr lang="en-US" b="1" dirty="0">
                <a:latin typeface="Good Sans Medium" pitchFamily="2" charset="77"/>
              </a:rPr>
              <a:t> </a:t>
            </a:r>
            <a:r>
              <a:rPr b="1" dirty="0" err="1">
                <a:latin typeface="Good Sans Medium" pitchFamily="2" charset="77"/>
              </a:rPr>
              <a:t>të</a:t>
            </a:r>
            <a:r>
              <a:rPr lang="en-US" b="1" dirty="0">
                <a:latin typeface="Good Sans Medium" pitchFamily="2" charset="77"/>
              </a:rPr>
              <a:t> </a:t>
            </a:r>
            <a:r>
              <a:rPr b="1" dirty="0" err="1">
                <a:latin typeface="Good Sans Medium" pitchFamily="2" charset="77"/>
              </a:rPr>
              <a:t>pran</a:t>
            </a:r>
            <a:r>
              <a:rPr lang="en-US" b="1" dirty="0" err="1">
                <a:latin typeface="Good Sans Medium" pitchFamily="2" charset="77"/>
              </a:rPr>
              <a:t>u</a:t>
            </a:r>
            <a:r>
              <a:rPr b="1" dirty="0" err="1">
                <a:latin typeface="Good Sans Medium" pitchFamily="2" charset="77"/>
              </a:rPr>
              <a:t>shme</a:t>
            </a:r>
            <a:endParaRPr b="1" dirty="0"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 err="1">
                <a:latin typeface="Good Sans Medium" pitchFamily="2" charset="77"/>
              </a:rPr>
              <a:t>N</a:t>
            </a:r>
            <a:r>
              <a:rPr lang="en-US" dirty="0" err="1">
                <a:latin typeface="Good Sans Medium" pitchFamily="2" charset="77"/>
              </a:rPr>
              <a:t>uk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kërkohet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bashkëfinancim</a:t>
            </a:r>
            <a:endParaRPr dirty="0"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endParaRPr dirty="0">
              <a:latin typeface="Good Sans Medium" pitchFamily="2" charset="7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8352" y="5693174"/>
            <a:ext cx="74772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F6964"/>
                </a:solidFill>
              </a:defRPr>
            </a:pPr>
            <a:r>
              <a:rPr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Alokimi</a:t>
            </a:r>
            <a:r>
              <a:rPr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total </a:t>
            </a:r>
            <a:r>
              <a:rPr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indikativ</a:t>
            </a:r>
            <a:r>
              <a:rPr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: €84,000.</a:t>
            </a:r>
            <a:endParaRPr lang="en-US" sz="1500" b="1" dirty="0">
              <a:solidFill>
                <a:srgbClr val="434343"/>
              </a:solidFill>
              <a:highlight>
                <a:srgbClr val="FFFFFF"/>
              </a:highlight>
              <a:latin typeface="Good Sans Bold" pitchFamily="2" charset="77"/>
            </a:endParaRPr>
          </a:p>
          <a:p>
            <a:pPr>
              <a:defRPr sz="1400">
                <a:solidFill>
                  <a:srgbClr val="5F6964"/>
                </a:solidFill>
              </a:defRPr>
            </a:pP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Autoriteti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kontraktues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rezervon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drejtën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mos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alokojë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gjitha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fondet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52F757A-FF7F-E3DE-FEBF-F477F676B2D3}"/>
              </a:ext>
            </a:extLst>
          </p:cNvPr>
          <p:cNvSpPr txBox="1"/>
          <p:nvPr/>
        </p:nvSpPr>
        <p:spPr>
          <a:xfrm>
            <a:off x="327137" y="305179"/>
            <a:ext cx="77272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Sa </a:t>
            </a:r>
            <a:r>
              <a:rPr lang="en-US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financim</a:t>
            </a:r>
            <a:r>
              <a:rPr lang="en-US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US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është</a:t>
            </a:r>
            <a:r>
              <a:rPr lang="en-US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US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në</a:t>
            </a:r>
            <a:r>
              <a:rPr lang="en-US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US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dispozicion</a:t>
            </a:r>
            <a:r>
              <a:rPr lang="en-US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8EE1396-DC4C-5F54-871A-03876EB1DE23}"/>
              </a:ext>
            </a:extLst>
          </p:cNvPr>
          <p:cNvSpPr txBox="1"/>
          <p:nvPr/>
        </p:nvSpPr>
        <p:spPr>
          <a:xfrm>
            <a:off x="10964761" y="5756476"/>
            <a:ext cx="119675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03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6B81FC9-36E1-F9C1-5881-11B76B33D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137" y="2249610"/>
            <a:ext cx="550673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Aplikanti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kryesor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(Lead Applicant)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duhet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: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person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juridik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organizatë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jofitimprurëse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OJQ,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organizatë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shoqërisë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civile (CSO),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fondacion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shoqatë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ose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Grup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Veprimi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Lokal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(LAG);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themeluar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Shqipëri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prej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paktën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3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vitesh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eksperiencë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aktivitet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dëshmuar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Shqipërinë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Jugut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eksperiencë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vepruar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Peizazhin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Mbrojtur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Vjosa-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Nartë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/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ose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Parkun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Kombëtar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Karaburun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-Sazan;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ketë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menaxhuar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ose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zbatuar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paktën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një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projekt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gjatë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periudhës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2020–2025;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50A7C80-2889-3130-BC19-2189C91B7F75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8577B46-40E0-5522-8858-5B801B6209C9}"/>
              </a:ext>
            </a:extLst>
          </p:cNvPr>
          <p:cNvSpPr txBox="1"/>
          <p:nvPr/>
        </p:nvSpPr>
        <p:spPr>
          <a:xfrm>
            <a:off x="327137" y="305179"/>
            <a:ext cx="53380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Kush </a:t>
            </a:r>
            <a:r>
              <a:rPr lang="en-US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mund</a:t>
            </a:r>
            <a:r>
              <a:rPr lang="en-US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US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të</a:t>
            </a:r>
            <a:r>
              <a:rPr lang="en-US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US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aplikojë</a:t>
            </a:r>
            <a:r>
              <a:rPr lang="en-US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006B945-6AA3-8FBA-9B98-5D075BCC8A35}"/>
              </a:ext>
            </a:extLst>
          </p:cNvPr>
          <p:cNvSpPr txBox="1"/>
          <p:nvPr/>
        </p:nvSpPr>
        <p:spPr>
          <a:xfrm>
            <a:off x="6161009" y="2249610"/>
            <a:ext cx="550673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kapacitet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mjaftueshëm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financiar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operacional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zbatimin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përgjegjës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përgatitjen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menaxhimin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bashku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bashkëaplikantët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mos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asnjë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situatat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përjashtimit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përcaktuara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PRAG;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paktën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1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përfaqësues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që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ka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marrë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pjesë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aktivitetet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trajnimit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APN2000;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pjesëmarrja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paktën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70%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trajnimeve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përbën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vlerë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shtuar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vlerësimin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Duhet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minimumi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1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maksimumi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2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bashkëaplikantë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A714752-C926-5026-0EC2-E8F1C15C2749}"/>
              </a:ext>
            </a:extLst>
          </p:cNvPr>
          <p:cNvSpPr txBox="1"/>
          <p:nvPr/>
        </p:nvSpPr>
        <p:spPr>
          <a:xfrm>
            <a:off x="327137" y="881756"/>
            <a:ext cx="46654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Kontrolloni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kriteret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para se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të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filloni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shkrimin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e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projektit</a:t>
            </a:r>
            <a:endParaRPr sz="2000" dirty="0">
              <a:solidFill>
                <a:srgbClr val="434343"/>
              </a:solidFill>
              <a:highlight>
                <a:srgbClr val="E6E6E6"/>
              </a:highlight>
              <a:latin typeface="Good Sans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4E39A83-234C-BD8E-3E60-9F5F6FBD4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6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9D6EF94-1B5F-B690-45E7-C6EF04501C5D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A7E5664-B13F-2E13-A969-EBE74596D796}"/>
              </a:ext>
            </a:extLst>
          </p:cNvPr>
          <p:cNvSpPr txBox="1"/>
          <p:nvPr/>
        </p:nvSpPr>
        <p:spPr>
          <a:xfrm>
            <a:off x="327137" y="305179"/>
            <a:ext cx="53380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Kush </a:t>
            </a:r>
            <a:r>
              <a:rPr lang="en-US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mund</a:t>
            </a:r>
            <a:r>
              <a:rPr lang="en-US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US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të</a:t>
            </a:r>
            <a:r>
              <a:rPr lang="en-US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US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aplikojë</a:t>
            </a:r>
            <a:r>
              <a:rPr lang="en-US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A675826-A5A6-1B07-E0EC-D0E877888B88}"/>
              </a:ext>
            </a:extLst>
          </p:cNvPr>
          <p:cNvSpPr txBox="1"/>
          <p:nvPr/>
        </p:nvSpPr>
        <p:spPr>
          <a:xfrm>
            <a:off x="327137" y="2230174"/>
            <a:ext cx="5506735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Bashkëaplikantët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(Co-applicants):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jetë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organizatë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joqeveritare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(OJQ),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organizatë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shoqërisë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civile (OSHC),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fondacion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shoqatë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ose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Grup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Lokal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Veprimit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(GLV);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jetë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themeluar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dhe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regjistruar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ligjërisht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Shqipëri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.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ketë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veprimtari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përvojë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ose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zyrë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lokale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përkatëse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lidhje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me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veprimin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propozuar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dhe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kontribuojë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zbatimin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tij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përmes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një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roli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përcaktuar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qartë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;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solidFill>
                  <a:srgbClr val="26362F"/>
                </a:solidFill>
              </a:defRPr>
            </a:pPr>
            <a:endParaRPr lang="en-US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A09E561-6152-ACDA-5FDA-91349113B398}"/>
              </a:ext>
            </a:extLst>
          </p:cNvPr>
          <p:cNvSpPr txBox="1"/>
          <p:nvPr/>
        </p:nvSpPr>
        <p:spPr>
          <a:xfrm>
            <a:off x="6107289" y="2307118"/>
            <a:ext cx="5506735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rol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përgjegjësi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përcaktuara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qartë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Nuk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duhet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asnjë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situatat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përjashtimit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përcaktuara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PRAG;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Nëse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përzgjidhet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bëhet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bashkëpërfitues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mbajnë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përgjegjësi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përbashkët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zbatimin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Shpenzimet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bashkëaplikantëve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janë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pranueshme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sipas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njëjtave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rregulla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shpenzimet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aplikantit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kryesor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282D904-4017-B1E0-CF75-69354AD0ABC0}"/>
              </a:ext>
            </a:extLst>
          </p:cNvPr>
          <p:cNvSpPr txBox="1"/>
          <p:nvPr/>
        </p:nvSpPr>
        <p:spPr>
          <a:xfrm>
            <a:off x="327137" y="881756"/>
            <a:ext cx="46654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Kontrolloni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kriteret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para se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të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filloni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shkrimin</a:t>
            </a:r>
            <a:r>
              <a:rPr lang="en-US" sz="2000" dirty="0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 e </a:t>
            </a:r>
            <a:r>
              <a:rPr lang="en-US" sz="2000" dirty="0" err="1">
                <a:solidFill>
                  <a:srgbClr val="434343"/>
                </a:solidFill>
                <a:highlight>
                  <a:srgbClr val="E6E6E6"/>
                </a:highlight>
                <a:latin typeface="Good Sans" pitchFamily="2" charset="77"/>
              </a:rPr>
              <a:t>projektit</a:t>
            </a:r>
            <a:endParaRPr sz="2000" dirty="0">
              <a:solidFill>
                <a:srgbClr val="434343"/>
              </a:solidFill>
              <a:highlight>
                <a:srgbClr val="E6E6E6"/>
              </a:highlight>
              <a:latin typeface="Good Sans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68D1B6D-AC4E-11AE-8C54-CDFA97368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39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E974527-0CC9-5BC6-A3FA-D0CD3E1E2FF0}"/>
              </a:ext>
            </a:extLst>
          </p:cNvPr>
          <p:cNvSpPr/>
          <p:nvPr/>
        </p:nvSpPr>
        <p:spPr>
          <a:xfrm>
            <a:off x="0" y="-17666"/>
            <a:ext cx="12207088" cy="6893329"/>
          </a:xfrm>
          <a:prstGeom prst="rect">
            <a:avLst/>
          </a:prstGeom>
          <a:solidFill>
            <a:srgbClr val="3680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0B6DB7B-EE40-A233-316D-11BE43E92ED2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06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E437192-7688-16AD-B815-0BADA7C2E51E}"/>
              </a:ext>
            </a:extLst>
          </p:cNvPr>
          <p:cNvSpPr txBox="1"/>
          <p:nvPr/>
        </p:nvSpPr>
        <p:spPr>
          <a:xfrm>
            <a:off x="327137" y="305179"/>
            <a:ext cx="664059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Kushtet</a:t>
            </a:r>
            <a:r>
              <a:rPr lang="en-GB" sz="3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kryesore</a:t>
            </a:r>
            <a:r>
              <a:rPr lang="en-GB" sz="3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të</a:t>
            </a:r>
            <a:r>
              <a:rPr lang="en-GB" sz="3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veprimit</a:t>
            </a:r>
            <a:endParaRPr lang="en-US" sz="3000" dirty="0">
              <a:solidFill>
                <a:srgbClr val="434343"/>
              </a:solidFill>
              <a:highlight>
                <a:srgbClr val="FAEF6E"/>
              </a:highlight>
              <a:latin typeface="Good Sans Medium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E6E6E6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E6E6E6"/>
                </a:solidFill>
              </a:rPr>
              <a:t>7</a:t>
            </a:r>
            <a:endParaRPr dirty="0">
              <a:solidFill>
                <a:srgbClr val="E6E6E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57505" y="2504708"/>
            <a:ext cx="6157063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Veprimi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duhet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ketë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lidhje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qartë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me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një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ose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më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shumë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prioritete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thirrjes</a:t>
            </a:r>
            <a:r>
              <a:rPr lang="en-US" sz="1500" dirty="0">
                <a:solidFill>
                  <a:srgbClr val="FFFFFF"/>
                </a:solidFill>
                <a:latin typeface="Good Sans" pitchFamily="2" charset="77"/>
              </a:rPr>
              <a:t>;</a:t>
            </a:r>
            <a:endParaRPr sz="1500" dirty="0">
              <a:solidFill>
                <a:srgbClr val="FFFFFF"/>
              </a:solidFill>
              <a:latin typeface="Good Sans" pitchFamily="2" charset="77"/>
            </a:endParaRPr>
          </a:p>
          <a:p>
            <a:pPr>
              <a:spcAft>
                <a:spcPts val="1000"/>
              </a:spcAft>
              <a:defRPr sz="1800">
                <a:solidFill>
                  <a:srgbClr val="26362F"/>
                </a:solidFill>
              </a:defRPr>
            </a:pP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Duhet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ketë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komponent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zbatimi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konkret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– jo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vetëm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studime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,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analiza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ose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strategji</a:t>
            </a:r>
            <a:r>
              <a:rPr lang="en-US" sz="1500" dirty="0">
                <a:solidFill>
                  <a:srgbClr val="FFFFFF"/>
                </a:solidFill>
                <a:latin typeface="Good Sans" pitchFamily="2" charset="77"/>
              </a:rPr>
              <a:t>;</a:t>
            </a:r>
            <a:endParaRPr sz="1500" dirty="0">
              <a:solidFill>
                <a:srgbClr val="FFFFFF"/>
              </a:solidFill>
              <a:latin typeface="Good Sans" pitchFamily="2" charset="77"/>
            </a:endParaRPr>
          </a:p>
          <a:p>
            <a:pPr>
              <a:spcAft>
                <a:spcPts val="1000"/>
              </a:spcAft>
              <a:defRPr sz="18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Rezultatet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duhet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jenë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qëndrueshme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përtej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periudhës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së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FFFFFF"/>
                </a:solidFill>
                <a:latin typeface="Good Sans" pitchFamily="2" charset="77"/>
              </a:rPr>
              <a:t>;</a:t>
            </a:r>
            <a:endParaRPr sz="1500" dirty="0">
              <a:solidFill>
                <a:srgbClr val="FFFFFF"/>
              </a:solidFill>
              <a:latin typeface="Good Sans" pitchFamily="2" charset="77"/>
            </a:endParaRPr>
          </a:p>
          <a:p>
            <a:pPr>
              <a:spcAft>
                <a:spcPts val="1000"/>
              </a:spcAft>
              <a:defRPr sz="18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Nuk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lejohen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projekte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fokusuara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kryesisht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në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evente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vetme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,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festivale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ose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fushata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pa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rezultate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konkrete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Good Sans" pitchFamily="2" charset="77"/>
              </a:rPr>
              <a:t>mjedisore</a:t>
            </a:r>
            <a:r>
              <a:rPr sz="1500" dirty="0">
                <a:solidFill>
                  <a:srgbClr val="FFFFFF"/>
                </a:solidFill>
                <a:latin typeface="Good Sans" pitchFamily="2" charset="77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D808343-E5B7-A6A7-C4DC-0ADC53B31DA3}"/>
              </a:ext>
            </a:extLst>
          </p:cNvPr>
          <p:cNvSpPr txBox="1"/>
          <p:nvPr/>
        </p:nvSpPr>
        <p:spPr>
          <a:xfrm>
            <a:off x="327137" y="2559572"/>
            <a:ext cx="4903231" cy="2195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6362F"/>
                </a:solidFill>
              </a:defRPr>
            </a:pP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Kohëzgjatja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fillestare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e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planifikuar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: 6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muaj</a:t>
            </a:r>
            <a:endParaRPr lang="en-GB" sz="2000" b="1" dirty="0">
              <a:solidFill>
                <a:srgbClr val="434343"/>
              </a:solidFill>
              <a:highlight>
                <a:srgbClr val="FFFFFF"/>
              </a:highlight>
              <a:latin typeface="Good Sans Bold" pitchFamily="2" charset="77"/>
            </a:endParaRPr>
          </a:p>
          <a:p>
            <a:pPr>
              <a:spcAft>
                <a:spcPts val="1000"/>
              </a:spcAft>
              <a:defRPr sz="1800">
                <a:solidFill>
                  <a:srgbClr val="26362F"/>
                </a:solidFill>
              </a:defRPr>
            </a:pPr>
            <a:endParaRPr lang="en-GB" sz="2000" b="1" dirty="0">
              <a:solidFill>
                <a:srgbClr val="E6E6E6"/>
              </a:solidFill>
              <a:latin typeface="Good Sans Medium" pitchFamily="2" charset="77"/>
            </a:endParaRPr>
          </a:p>
          <a:p>
            <a:pPr>
              <a:spcAft>
                <a:spcPts val="1000"/>
              </a:spcAft>
              <a:defRPr sz="1800">
                <a:solidFill>
                  <a:srgbClr val="26362F"/>
                </a:solidFill>
              </a:defRPr>
            </a:pP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Vendndodhja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: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Peizazh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i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Mbrojtur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Vjosë-Nartë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Parku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Kombëtar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Detar </a:t>
            </a:r>
            <a:r>
              <a:rPr lang="en-GB" sz="20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Karaburun</a:t>
            </a:r>
            <a:r>
              <a:rPr lang="en-GB" sz="20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-Sazan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169CB43-86C5-C1B8-4212-8772988B6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F234865-D657-8BC8-9FE7-F5E4D5B34575}"/>
              </a:ext>
            </a:extLst>
          </p:cNvPr>
          <p:cNvSpPr/>
          <p:nvPr/>
        </p:nvSpPr>
        <p:spPr>
          <a:xfrm>
            <a:off x="-15088" y="108227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1C8B324B-28F7-FF78-0110-BB310BCDF4F4}"/>
              </a:ext>
            </a:extLst>
          </p:cNvPr>
          <p:cNvSpPr/>
          <p:nvPr/>
        </p:nvSpPr>
        <p:spPr>
          <a:xfrm>
            <a:off x="3222954" y="1756104"/>
            <a:ext cx="2756582" cy="3052961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xmlns="" id="{91D57760-5FDB-239F-6A76-7605993E3180}"/>
              </a:ext>
            </a:extLst>
          </p:cNvPr>
          <p:cNvSpPr/>
          <p:nvPr/>
        </p:nvSpPr>
        <p:spPr>
          <a:xfrm>
            <a:off x="6183936" y="1756104"/>
            <a:ext cx="2575375" cy="3052961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xmlns="" id="{93BC0843-B281-8377-37A2-DF7B35F1EE2E}"/>
              </a:ext>
            </a:extLst>
          </p:cNvPr>
          <p:cNvSpPr/>
          <p:nvPr/>
        </p:nvSpPr>
        <p:spPr>
          <a:xfrm>
            <a:off x="8945424" y="1756104"/>
            <a:ext cx="2575375" cy="3052961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484D06B5-26E9-2CF3-F16D-0EAAF19321C5}"/>
              </a:ext>
            </a:extLst>
          </p:cNvPr>
          <p:cNvSpPr/>
          <p:nvPr/>
        </p:nvSpPr>
        <p:spPr>
          <a:xfrm>
            <a:off x="368352" y="1569837"/>
            <a:ext cx="2628594" cy="3239229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0AA041A-DBBD-A020-D9DA-EF4059F113B3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07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4F450C9-DBF1-CFA3-EAB1-615DAC28A0FA}"/>
              </a:ext>
            </a:extLst>
          </p:cNvPr>
          <p:cNvSpPr txBox="1"/>
          <p:nvPr/>
        </p:nvSpPr>
        <p:spPr>
          <a:xfrm>
            <a:off x="327137" y="305179"/>
            <a:ext cx="57688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Çfarë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lejohet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?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384" y="2062304"/>
            <a:ext cx="229582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Veprime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për</a:t>
            </a:r>
            <a:endParaRPr lang="en-US"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biodiversitetin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986" y="2820776"/>
            <a:ext cx="226630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Veprime për monitorimin, mbrojtjen,restaurimin dhe vlerësimin e biodiversitetit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Good Sans" panose="020B06040202020202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9630" y="2062304"/>
            <a:ext cx="260520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Nisma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të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bazuara</a:t>
            </a:r>
            <a:endParaRPr lang="en-US"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në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komunitet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3600" y="2820260"/>
            <a:ext cx="2625935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Iniciativa mjedisore të bazuara në komunitet, përmirësim, menaxhimit dhe ruajtjes së zonave të mbrojtura.Ndërgjegjësim, lobim, advokim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Good Sans" panose="020B0604020202020204" charset="0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endParaRPr dirty="0">
              <a:latin typeface="Good Sans Medium" pitchFamily="2" charset="7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58077" y="2062304"/>
            <a:ext cx="272382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Veprime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për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pyjet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Zjarret,bujqësinë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8077" y="2922502"/>
            <a:ext cx="24270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Menaxhim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pyjeve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parandalim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zjarreve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bujqësi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 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 Medium" pitchFamily="2" charset="77"/>
              </a:rPr>
              <a:t>qëndrueshme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Good Sans Medium" pitchFamily="2" charset="7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61713" y="2038647"/>
            <a:ext cx="23906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Mbështetje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e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planeve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të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menaxhimi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t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13131" y="3047091"/>
            <a:ext cx="2407667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Investime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mjedisore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dhe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projekte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komunitare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mbështetje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objektivave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planeve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menaxhimit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zonave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mbrojtura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Good Sans" panose="020B060402020202020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8</a:t>
            </a:r>
            <a:endParaRPr dirty="0">
              <a:solidFill>
                <a:srgbClr val="43434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BB4C70-24C7-14A3-FBD3-5BEB037FA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F234865-D657-8BC8-9FE7-F5E4D5B34575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1C8B324B-28F7-FF78-0110-BB310BCDF4F4}"/>
              </a:ext>
            </a:extLst>
          </p:cNvPr>
          <p:cNvSpPr/>
          <p:nvPr/>
        </p:nvSpPr>
        <p:spPr>
          <a:xfrm>
            <a:off x="3222954" y="1756105"/>
            <a:ext cx="2756582" cy="2653166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xmlns="" id="{91D57760-5FDB-239F-6A76-7605993E3180}"/>
              </a:ext>
            </a:extLst>
          </p:cNvPr>
          <p:cNvSpPr/>
          <p:nvPr/>
        </p:nvSpPr>
        <p:spPr>
          <a:xfrm>
            <a:off x="6183936" y="1756105"/>
            <a:ext cx="2575375" cy="2653166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xmlns="" id="{93BC0843-B281-8377-37A2-DF7B35F1EE2E}"/>
              </a:ext>
            </a:extLst>
          </p:cNvPr>
          <p:cNvSpPr/>
          <p:nvPr/>
        </p:nvSpPr>
        <p:spPr>
          <a:xfrm>
            <a:off x="8945424" y="1756105"/>
            <a:ext cx="2575375" cy="2653166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484D06B5-26E9-2CF3-F16D-0EAAF19321C5}"/>
              </a:ext>
            </a:extLst>
          </p:cNvPr>
          <p:cNvSpPr/>
          <p:nvPr/>
        </p:nvSpPr>
        <p:spPr>
          <a:xfrm>
            <a:off x="368352" y="1756105"/>
            <a:ext cx="2628594" cy="2653166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0AA041A-DBBD-A020-D9DA-EF4059F113B3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08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4F450C9-DBF1-CFA3-EAB1-615DAC28A0FA}"/>
              </a:ext>
            </a:extLst>
          </p:cNvPr>
          <p:cNvSpPr txBox="1"/>
          <p:nvPr/>
        </p:nvSpPr>
        <p:spPr>
          <a:xfrm>
            <a:off x="327137" y="305179"/>
            <a:ext cx="57688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Çfarë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duhet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shmangur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?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384" y="2062304"/>
            <a:ext cx="234551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Jo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vetëm</a:t>
            </a: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event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9986" y="2691670"/>
            <a:ext cx="2266309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 err="1">
                <a:latin typeface="Good Sans Medium" pitchFamily="2" charset="77"/>
              </a:rPr>
              <a:t>Ev</a:t>
            </a:r>
            <a:r>
              <a:rPr lang="en-US" dirty="0" err="1">
                <a:latin typeface="Good Sans Medium" pitchFamily="2" charset="77"/>
              </a:rPr>
              <a:t>ente</a:t>
            </a:r>
            <a:r>
              <a:rPr lang="en-US" dirty="0">
                <a:latin typeface="Good Sans Medium" pitchFamily="2" charset="77"/>
              </a:rPr>
              <a:t> /</a:t>
            </a:r>
            <a:r>
              <a:rPr lang="en-US" dirty="0" err="1">
                <a:latin typeface="Good Sans Medium" pitchFamily="2" charset="77"/>
              </a:rPr>
              <a:t>festivale</a:t>
            </a:r>
            <a:endParaRPr dirty="0"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dirty="0" err="1">
                <a:latin typeface="Good Sans Medium" pitchFamily="2" charset="77"/>
              </a:rPr>
              <a:t>Ndërgjegjësim</a:t>
            </a:r>
            <a:r>
              <a:rPr lang="en-US" dirty="0">
                <a:latin typeface="Good Sans Medium" pitchFamily="2" charset="77"/>
              </a:rPr>
              <a:t> pa </a:t>
            </a:r>
            <a:r>
              <a:rPr lang="en-US" dirty="0" err="1">
                <a:latin typeface="Good Sans Medium" pitchFamily="2" charset="77"/>
              </a:rPr>
              <a:t>rezultat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konkret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mjedisor</a:t>
            </a:r>
            <a:r>
              <a:rPr dirty="0">
                <a:latin typeface="Good Sans Medium" pitchFamily="2" charset="77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49630" y="2062304"/>
            <a:ext cx="248016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Jo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vetëm</a:t>
            </a: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studim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3601" y="2691670"/>
            <a:ext cx="220599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 err="1">
                <a:latin typeface="Good Sans Medium" pitchFamily="2" charset="77"/>
              </a:rPr>
              <a:t>S</a:t>
            </a:r>
            <a:r>
              <a:rPr lang="en-US" dirty="0" err="1">
                <a:latin typeface="Good Sans Medium" pitchFamily="2" charset="77"/>
              </a:rPr>
              <a:t>tudim</a:t>
            </a:r>
            <a:r>
              <a:rPr lang="en-US" dirty="0">
                <a:latin typeface="Good Sans Medium" pitchFamily="2" charset="77"/>
              </a:rPr>
              <a:t>, </a:t>
            </a:r>
            <a:r>
              <a:rPr lang="en-US" dirty="0" err="1">
                <a:latin typeface="Good Sans Medium" pitchFamily="2" charset="77"/>
              </a:rPr>
              <a:t>strategji</a:t>
            </a:r>
            <a:r>
              <a:rPr lang="en-US" dirty="0">
                <a:latin typeface="Good Sans Medium" pitchFamily="2" charset="77"/>
              </a:rPr>
              <a:t> pa </a:t>
            </a:r>
            <a:r>
              <a:rPr lang="en-US" dirty="0" err="1">
                <a:latin typeface="Good Sans Medium" pitchFamily="2" charset="77"/>
              </a:rPr>
              <a:t>komponent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të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qartë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zbatimi</a:t>
            </a:r>
            <a:r>
              <a:rPr lang="en-US" dirty="0">
                <a:latin typeface="Good Sans Medium" pitchFamily="2" charset="77"/>
              </a:rPr>
              <a:t>	</a:t>
            </a:r>
            <a:endParaRPr dirty="0">
              <a:latin typeface="Good Sans Medium" pitchFamily="2" charset="7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58077" y="2062304"/>
            <a:ext cx="23006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Jo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jashtë</a:t>
            </a: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zonës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8077" y="2696648"/>
            <a:ext cx="2427091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latin typeface="Good Sans Medium" pitchFamily="2" charset="77"/>
              </a:rPr>
              <a:t>V</a:t>
            </a:r>
            <a:r>
              <a:rPr lang="en-US" dirty="0">
                <a:latin typeface="Good Sans Medium" pitchFamily="2" charset="77"/>
              </a:rPr>
              <a:t>eprime </a:t>
            </a:r>
            <a:r>
              <a:rPr lang="en-US" dirty="0" err="1">
                <a:latin typeface="Good Sans Medium" pitchFamily="2" charset="77"/>
              </a:rPr>
              <a:t>jashtë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zonave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të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përcaktuara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ose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në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kundërshtim</a:t>
            </a:r>
            <a:r>
              <a:rPr lang="en-US" dirty="0">
                <a:latin typeface="Good Sans Medium" pitchFamily="2" charset="77"/>
              </a:rPr>
              <a:t> me planet e </a:t>
            </a:r>
            <a:r>
              <a:rPr lang="en-US" dirty="0" err="1">
                <a:latin typeface="Good Sans Medium" pitchFamily="2" charset="77"/>
              </a:rPr>
              <a:t>menaxhimit</a:t>
            </a:r>
            <a:endParaRPr dirty="0">
              <a:latin typeface="Good Sans Medium" pitchFamily="2" charset="7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30116" y="2062762"/>
            <a:ext cx="210826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Jo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fitim</a:t>
            </a:r>
            <a:r>
              <a:rPr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privat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32570" y="2714300"/>
            <a:ext cx="22059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 err="1">
                <a:solidFill>
                  <a:srgbClr val="434343"/>
                </a:solidFill>
                <a:latin typeface="Good Sans Medium" pitchFamily="2" charset="77"/>
              </a:rPr>
              <a:t>V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eprime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të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orientuara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drejt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gjenerimit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të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fitimit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privat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4306" y="5756476"/>
            <a:ext cx="82139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F6964"/>
                </a:solidFill>
              </a:defRPr>
            </a:pP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Gjithashtu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: pa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mbështetje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financiare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për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palë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treta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dhe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pa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dublim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aktiviteteve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financuara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nga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programe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tjera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pa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vlerë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shtuar</a:t>
            </a:r>
            <a:r>
              <a:rPr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8</a:t>
            </a:r>
            <a:endParaRPr dirty="0">
              <a:solidFill>
                <a:srgbClr val="43434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BB4C70-24C7-14A3-FBD3-5BEB037FA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88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F234865-D657-8BC8-9FE7-F5E4D5B34575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484D06B5-26E9-2CF3-F16D-0EAAF19321C5}"/>
              </a:ext>
            </a:extLst>
          </p:cNvPr>
          <p:cNvSpPr/>
          <p:nvPr/>
        </p:nvSpPr>
        <p:spPr>
          <a:xfrm>
            <a:off x="368351" y="1756105"/>
            <a:ext cx="11332581" cy="3452846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0AA041A-DBBD-A020-D9DA-EF4059F113B3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09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4F450C9-DBF1-CFA3-EAB1-615DAC28A0FA}"/>
              </a:ext>
            </a:extLst>
          </p:cNvPr>
          <p:cNvSpPr txBox="1"/>
          <p:nvPr/>
        </p:nvSpPr>
        <p:spPr>
          <a:xfrm>
            <a:off x="327137" y="305179"/>
            <a:ext cx="57688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Dukshmëria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987" y="2691670"/>
            <a:ext cx="95892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latin typeface="Good Sans" panose="020B0604020202020204" charset="0"/>
              </a:rPr>
              <a:t>Garantimi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dukshmërisë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së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Bashkimit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Evropian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si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financues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ose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bashkëfinancues</a:t>
            </a:r>
            <a:r>
              <a:rPr lang="en-US" sz="1500" dirty="0">
                <a:latin typeface="Good Sans" panose="020B0604020202020204" charset="0"/>
              </a:rPr>
              <a:t>, </a:t>
            </a:r>
            <a:r>
              <a:rPr lang="en-US" sz="1500" dirty="0" err="1">
                <a:latin typeface="Good Sans" panose="020B0604020202020204" charset="0"/>
              </a:rPr>
              <a:t>përmes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vendosjes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së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saktë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dhe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të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dukshme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të</a:t>
            </a:r>
            <a:r>
              <a:rPr lang="en-US" sz="1500" dirty="0">
                <a:latin typeface="Good Sans" panose="020B0604020202020204" charset="0"/>
              </a:rPr>
              <a:t> logos </a:t>
            </a:r>
            <a:r>
              <a:rPr lang="en-US" sz="1500" dirty="0" err="1">
                <a:latin typeface="Good Sans" panose="020B0604020202020204" charset="0"/>
              </a:rPr>
              <a:t>së</a:t>
            </a:r>
            <a:r>
              <a:rPr lang="en-US" sz="1500" dirty="0">
                <a:latin typeface="Good Sans" panose="020B0604020202020204" charset="0"/>
              </a:rPr>
              <a:t> BE-</a:t>
            </a:r>
            <a:r>
              <a:rPr lang="en-US" sz="1500" dirty="0" err="1">
                <a:latin typeface="Good Sans" panose="020B0604020202020204" charset="0"/>
              </a:rPr>
              <a:t>së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dhe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deklaratës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së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financimit</a:t>
            </a:r>
            <a:r>
              <a:rPr lang="en-US" sz="1500" dirty="0">
                <a:latin typeface="Good Sans" panose="020B060402020202020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latin typeface="Good Sans" panose="020B0604020202020204" charset="0"/>
              </a:rPr>
              <a:t>Promovimi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Projektit</a:t>
            </a:r>
            <a:r>
              <a:rPr lang="en-US" sz="1500" dirty="0">
                <a:latin typeface="Good Sans" panose="020B0604020202020204" charset="0"/>
              </a:rPr>
              <a:t> APN2000 </a:t>
            </a:r>
            <a:r>
              <a:rPr lang="en-US" sz="1500" dirty="0" err="1">
                <a:latin typeface="Good Sans" panose="020B0604020202020204" charset="0"/>
              </a:rPr>
              <a:t>në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të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gjitha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aktivitetet</a:t>
            </a:r>
            <a:r>
              <a:rPr lang="en-US" sz="1500" dirty="0">
                <a:latin typeface="Good Sans" panose="020B0604020202020204" charset="0"/>
              </a:rPr>
              <a:t> e </a:t>
            </a:r>
            <a:r>
              <a:rPr lang="en-US" sz="1500" dirty="0" err="1">
                <a:latin typeface="Good Sans" panose="020B0604020202020204" charset="0"/>
              </a:rPr>
              <a:t>komunikimit</a:t>
            </a:r>
            <a:r>
              <a:rPr lang="en-US" sz="1500" dirty="0">
                <a:latin typeface="Good Sans" panose="020B0604020202020204" charset="0"/>
              </a:rPr>
              <a:t>, </a:t>
            </a:r>
            <a:r>
              <a:rPr lang="en-US" sz="1500" dirty="0" err="1">
                <a:latin typeface="Good Sans" panose="020B0604020202020204" charset="0"/>
              </a:rPr>
              <a:t>informimit</a:t>
            </a:r>
            <a:r>
              <a:rPr lang="en-US" sz="1500" dirty="0">
                <a:latin typeface="Good Sans" panose="020B0604020202020204" charset="0"/>
              </a:rPr>
              <a:t>, </a:t>
            </a:r>
            <a:r>
              <a:rPr lang="en-US" sz="1500" dirty="0" err="1">
                <a:latin typeface="Good Sans" panose="020B0604020202020204" charset="0"/>
              </a:rPr>
              <a:t>ndërgjegjësimit</a:t>
            </a:r>
            <a:r>
              <a:rPr lang="en-US" sz="1500" dirty="0">
                <a:latin typeface="Good Sans" panose="020B0604020202020204" charset="0"/>
              </a:rPr>
              <a:t>, </a:t>
            </a:r>
            <a:r>
              <a:rPr lang="en-US" sz="1500" dirty="0" err="1">
                <a:latin typeface="Good Sans" panose="020B0604020202020204" charset="0"/>
              </a:rPr>
              <a:t>trajnimit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dhe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shpërndarjes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së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informacionit</a:t>
            </a:r>
            <a:r>
              <a:rPr lang="en-US" sz="1500" dirty="0">
                <a:latin typeface="Good Sans" panose="020B060402020202020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latin typeface="Good Sans" panose="020B0604020202020204" charset="0"/>
              </a:rPr>
              <a:t>Përdorimi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i</a:t>
            </a:r>
            <a:r>
              <a:rPr lang="en-US" sz="1500" dirty="0">
                <a:latin typeface="Good Sans" panose="020B0604020202020204" charset="0"/>
              </a:rPr>
              <a:t> logos </a:t>
            </a:r>
            <a:r>
              <a:rPr lang="en-US" sz="1500" dirty="0" err="1">
                <a:latin typeface="Good Sans" panose="020B0604020202020204" charset="0"/>
              </a:rPr>
              <a:t>dhe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materialeve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vizuale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në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përputhje</a:t>
            </a:r>
            <a:r>
              <a:rPr lang="en-US" sz="1500" dirty="0">
                <a:latin typeface="Good Sans" panose="020B0604020202020204" charset="0"/>
              </a:rPr>
              <a:t> me </a:t>
            </a:r>
            <a:r>
              <a:rPr lang="en-US" sz="1500" dirty="0" err="1">
                <a:latin typeface="Good Sans" panose="020B0604020202020204" charset="0"/>
              </a:rPr>
              <a:t>udhëzimet</a:t>
            </a:r>
            <a:r>
              <a:rPr lang="en-US" sz="1500" dirty="0">
                <a:latin typeface="Good Sans" panose="020B0604020202020204" charset="0"/>
              </a:rPr>
              <a:t> e BE-</a:t>
            </a:r>
            <a:r>
              <a:rPr lang="en-US" sz="1500" dirty="0" err="1">
                <a:latin typeface="Good Sans" panose="020B0604020202020204" charset="0"/>
              </a:rPr>
              <a:t>së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dhe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kërkesat</a:t>
            </a:r>
            <a:r>
              <a:rPr lang="en-US" sz="1500" dirty="0">
                <a:latin typeface="Good Sans" panose="020B0604020202020204" charset="0"/>
              </a:rPr>
              <a:t> e </a:t>
            </a:r>
            <a:r>
              <a:rPr lang="en-US" sz="1500" dirty="0" err="1">
                <a:latin typeface="Good Sans" panose="020B0604020202020204" charset="0"/>
              </a:rPr>
              <a:t>Autoritetit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Kontraktues</a:t>
            </a:r>
            <a:r>
              <a:rPr lang="en-US" sz="1500" dirty="0">
                <a:latin typeface="Good Sans" panose="020B060402020202020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latin typeface="Good Sans" panose="020B0604020202020204" charset="0"/>
              </a:rPr>
              <a:t>Zbatimi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kërkesave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më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të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fundit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të</a:t>
            </a:r>
            <a:r>
              <a:rPr lang="en-US" sz="1500" dirty="0">
                <a:latin typeface="Good Sans" panose="020B0604020202020204" charset="0"/>
              </a:rPr>
              <a:t> BE-</a:t>
            </a:r>
            <a:r>
              <a:rPr lang="en-US" sz="1500" dirty="0" err="1">
                <a:latin typeface="Good Sans" panose="020B0604020202020204" charset="0"/>
              </a:rPr>
              <a:t>së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për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komunikimin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dhe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dukshmërinë</a:t>
            </a:r>
            <a:r>
              <a:rPr lang="en-US" sz="1500" dirty="0">
                <a:latin typeface="Good Sans" panose="020B0604020202020204" charset="0"/>
              </a:rPr>
              <a:t> e </a:t>
            </a:r>
            <a:r>
              <a:rPr lang="en-US" sz="1500" dirty="0" err="1">
                <a:latin typeface="Good Sans" panose="020B0604020202020204" charset="0"/>
              </a:rPr>
              <a:t>projekteve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të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financuara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nga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Bashkimi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Evropian</a:t>
            </a:r>
            <a:r>
              <a:rPr lang="en-US" sz="1500" dirty="0">
                <a:latin typeface="Good Sans" panose="020B0604020202020204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8</a:t>
            </a:r>
            <a:endParaRPr dirty="0">
              <a:solidFill>
                <a:srgbClr val="43434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BB4C70-24C7-14A3-FBD3-5BEB037FA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33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5EA29BD-D434-24FF-4C05-289B5F72BB42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AC28A3-A838-98C9-0994-1C04AB02976E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F405389-0D97-C449-A266-2D46358A1C8E}"/>
              </a:ext>
            </a:extLst>
          </p:cNvPr>
          <p:cNvSpPr txBox="1"/>
          <p:nvPr/>
        </p:nvSpPr>
        <p:spPr>
          <a:xfrm>
            <a:off x="327137" y="305179"/>
            <a:ext cx="64588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Aplikimet</a:t>
            </a:r>
            <a:r>
              <a:rPr lang="en-US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US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dhe</a:t>
            </a:r>
            <a:r>
              <a:rPr lang="en-US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forma e </a:t>
            </a:r>
            <a:r>
              <a:rPr lang="en-US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grantit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2858921F-C47B-F719-1D85-EE172DE7A211}"/>
              </a:ext>
            </a:extLst>
          </p:cNvPr>
          <p:cNvSpPr/>
          <p:nvPr/>
        </p:nvSpPr>
        <p:spPr>
          <a:xfrm>
            <a:off x="598625" y="1455213"/>
            <a:ext cx="5162029" cy="3836116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11C101B4-8917-26FD-56F9-AFF25C1E0295}"/>
              </a:ext>
            </a:extLst>
          </p:cNvPr>
          <p:cNvSpPr/>
          <p:nvPr/>
        </p:nvSpPr>
        <p:spPr>
          <a:xfrm>
            <a:off x="6414209" y="1455213"/>
            <a:ext cx="5162029" cy="3836116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E8C73D8-6C2C-523A-3908-DE25FA2465FE}"/>
              </a:ext>
            </a:extLst>
          </p:cNvPr>
          <p:cNvSpPr txBox="1"/>
          <p:nvPr/>
        </p:nvSpPr>
        <p:spPr>
          <a:xfrm>
            <a:off x="865848" y="1767564"/>
            <a:ext cx="148309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Aplikimet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842DB7D-2BDC-DE5B-99EC-DC7401CFB43C}"/>
              </a:ext>
            </a:extLst>
          </p:cNvPr>
          <p:cNvSpPr txBox="1"/>
          <p:nvPr/>
        </p:nvSpPr>
        <p:spPr>
          <a:xfrm>
            <a:off x="865848" y="2375520"/>
            <a:ext cx="44897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Vetëm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1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aplikim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për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aplikantin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kryesor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Vetëm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një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grant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për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aplikantin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kryesor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 ;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Aplikanti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nuk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mund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jetë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bashkëaplikant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një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aplikim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tjetër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Bashkëaplikanti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mund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marrë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pjesë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vetëm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një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aplikim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Vetëm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1 grant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për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bashkëaplikantin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Bashkëaplikanti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nuk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mund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jetë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aplikanti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kryesor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një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aplikim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tjetër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D3053F-757B-92CD-DC49-8B9EB8344458}"/>
              </a:ext>
            </a:extLst>
          </p:cNvPr>
          <p:cNvSpPr txBox="1"/>
          <p:nvPr/>
        </p:nvSpPr>
        <p:spPr>
          <a:xfrm>
            <a:off x="6681432" y="1767564"/>
            <a:ext cx="229742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Forma e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grantit</a:t>
            </a:r>
            <a:endParaRPr lang="en-US"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AFBA453-D0D5-8F62-CBE3-6828C75625EF}"/>
              </a:ext>
            </a:extLst>
          </p:cNvPr>
          <p:cNvSpPr txBox="1"/>
          <p:nvPr/>
        </p:nvSpPr>
        <p:spPr>
          <a:xfrm>
            <a:off x="6681432" y="2375520"/>
            <a:ext cx="4536530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Rimbursim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shpenzimeve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pranueshme</a:t>
            </a:r>
            <a:r>
              <a:rPr lang="en-GB" sz="1500" dirty="0">
                <a:solidFill>
                  <a:srgbClr val="434343"/>
                </a:solidFill>
                <a:latin typeface="Good Sans Medium" pitchFamily="2" charset="77"/>
              </a:rPr>
              <a:t>;</a:t>
            </a:r>
            <a:endParaRPr lang="en-GB" sz="1500" dirty="0">
              <a:solidFill>
                <a:srgbClr val="434343"/>
              </a:solidFill>
              <a:effectLst/>
              <a:latin typeface="Good Sans Medium" pitchFamily="2" charset="77"/>
            </a:endParaRP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Buxheti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kontrollohet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verifikohet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nga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Autoriteti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Kontraktues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Mund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kërkohen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korigjime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për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shpenzime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pasakta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ose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papranueshme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Vlera e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grantit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nuk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mund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rritet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pas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korigjimeve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Shërbimet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, mallrat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punimet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prokurohen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sipas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PRAG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 BE-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 Medium" pitchFamily="2" charset="77"/>
              </a:rPr>
              <a:t>së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 Medium" pitchFamily="2" charset="77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42809D5-ED55-C9EB-E3EE-F68A594C4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2746A3A-EA20-6D44-41D3-1789591D9CD5}"/>
              </a:ext>
            </a:extLst>
          </p:cNvPr>
          <p:cNvSpPr txBox="1"/>
          <p:nvPr/>
        </p:nvSpPr>
        <p:spPr>
          <a:xfrm>
            <a:off x="594360" y="6473952"/>
            <a:ext cx="2169184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9</a:t>
            </a:r>
            <a:endParaRPr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2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E91C603-F4CA-17BD-C4A1-E2E746064E20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04A29FE0-DBB2-B344-7A62-0021E24A03DF}"/>
              </a:ext>
            </a:extLst>
          </p:cNvPr>
          <p:cNvSpPr/>
          <p:nvPr/>
        </p:nvSpPr>
        <p:spPr>
          <a:xfrm>
            <a:off x="4281984" y="1907705"/>
            <a:ext cx="3548328" cy="276195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xmlns="" id="{B9E73821-8FB3-D9D4-2DBD-C836AE693B01}"/>
              </a:ext>
            </a:extLst>
          </p:cNvPr>
          <p:cNvSpPr/>
          <p:nvPr/>
        </p:nvSpPr>
        <p:spPr>
          <a:xfrm>
            <a:off x="8195616" y="1907705"/>
            <a:ext cx="3548328" cy="276195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xmlns="" id="{F3166A4C-BDF1-7C49-1BE0-CADB5AA83E5D}"/>
              </a:ext>
            </a:extLst>
          </p:cNvPr>
          <p:cNvSpPr/>
          <p:nvPr/>
        </p:nvSpPr>
        <p:spPr>
          <a:xfrm>
            <a:off x="368352" y="1907705"/>
            <a:ext cx="3548328" cy="276195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0926C70-BE8E-A8EF-015D-6D63ED0B8BFE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11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AFC3DD3-E8DE-FAF8-4899-9411CA73E49A}"/>
              </a:ext>
            </a:extLst>
          </p:cNvPr>
          <p:cNvSpPr txBox="1"/>
          <p:nvPr/>
        </p:nvSpPr>
        <p:spPr>
          <a:xfrm>
            <a:off x="327137" y="305179"/>
            <a:ext cx="675031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Buxheti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: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një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nga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pikat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kritike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10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991" y="2261956"/>
            <a:ext cx="149752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A6949"/>
                </a:solidFill>
              </a:defRPr>
            </a:pPr>
            <a:r>
              <a:rPr sz="30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≥70%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7F647F5-0078-D742-23D9-6F971478A441}"/>
              </a:ext>
            </a:extLst>
          </p:cNvPr>
          <p:cNvSpPr txBox="1"/>
          <p:nvPr/>
        </p:nvSpPr>
        <p:spPr>
          <a:xfrm>
            <a:off x="324306" y="5756476"/>
            <a:ext cx="82139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Buxheti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duhet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jetë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realist,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ekonomik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justifikueshëm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lidhur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drejtpërdrejt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me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aktivitetet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rezultatet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69EF0ED-2C46-3820-BF05-1A7CD006752A}"/>
              </a:ext>
            </a:extLst>
          </p:cNvPr>
          <p:cNvSpPr txBox="1"/>
          <p:nvPr/>
        </p:nvSpPr>
        <p:spPr>
          <a:xfrm>
            <a:off x="644991" y="3029610"/>
            <a:ext cx="2839112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GB" sz="1500" dirty="0" err="1">
                <a:solidFill>
                  <a:srgbClr val="434343"/>
                </a:solidFill>
                <a:latin typeface="Good Sans Medium" pitchFamily="2" charset="77"/>
              </a:rPr>
              <a:t>Aktivitete</a:t>
            </a:r>
            <a:r>
              <a:rPr lang="en-GB" sz="1500" dirty="0">
                <a:solidFill>
                  <a:srgbClr val="434343"/>
                </a:solidFill>
                <a:latin typeface="Good Sans Medium" pitchFamily="2" charset="77"/>
              </a:rPr>
              <a:t> hardware &amp; </a:t>
            </a:r>
            <a:r>
              <a:rPr lang="en-GB" sz="1500" dirty="0" err="1">
                <a:solidFill>
                  <a:srgbClr val="434343"/>
                </a:solidFill>
                <a:latin typeface="Good Sans Medium" pitchFamily="2" charset="77"/>
              </a:rPr>
              <a:t>investime</a:t>
            </a:r>
            <a:endParaRPr lang="en-GB" sz="1500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GB" sz="1500" dirty="0" err="1">
                <a:solidFill>
                  <a:srgbClr val="434343"/>
                </a:solidFill>
                <a:latin typeface="Good Sans Medium" pitchFamily="2" charset="77"/>
              </a:rPr>
              <a:t>Minimumi</a:t>
            </a:r>
            <a:r>
              <a:rPr lang="en-GB" sz="1500" dirty="0">
                <a:solidFill>
                  <a:srgbClr val="434343"/>
                </a:solidFill>
                <a:latin typeface="Good Sans Medium" pitchFamily="2" charset="77"/>
              </a:rPr>
              <a:t> 70% e </a:t>
            </a:r>
            <a:r>
              <a:rPr lang="en-GB" sz="1500" dirty="0" err="1">
                <a:solidFill>
                  <a:srgbClr val="434343"/>
                </a:solidFill>
                <a:latin typeface="Good Sans Medium" pitchFamily="2" charset="77"/>
              </a:rPr>
              <a:t>buxhetit</a:t>
            </a:r>
            <a:r>
              <a:rPr lang="en-GB" sz="1500" dirty="0">
                <a:solidFill>
                  <a:srgbClr val="434343"/>
                </a:solidFill>
                <a:latin typeface="Good Sans Medium" pitchFamily="2" charset="77"/>
              </a:rPr>
              <a:t> total </a:t>
            </a:r>
            <a:r>
              <a:rPr lang="en-GB" sz="1500" dirty="0" err="1">
                <a:solidFill>
                  <a:srgbClr val="434343"/>
                </a:solidFill>
                <a:latin typeface="Good Sans Medium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 Medium" pitchFamily="2" charset="77"/>
              </a:rPr>
              <a:t>pranueshëm</a:t>
            </a:r>
            <a:r>
              <a:rPr lang="en-GB" sz="1500" dirty="0">
                <a:solidFill>
                  <a:srgbClr val="434343"/>
                </a:solidFill>
                <a:latin typeface="Good Sans Medium" pitchFamily="2" charset="77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9AB89FF-E124-98A4-2BAB-2FC4F722D0D3}"/>
              </a:ext>
            </a:extLst>
          </p:cNvPr>
          <p:cNvSpPr txBox="1"/>
          <p:nvPr/>
        </p:nvSpPr>
        <p:spPr>
          <a:xfrm>
            <a:off x="4540335" y="2261956"/>
            <a:ext cx="149752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x-none" sz="3000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≤30%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852640C-D5C9-FA0D-588D-50A115634B76}"/>
              </a:ext>
            </a:extLst>
          </p:cNvPr>
          <p:cNvSpPr txBox="1"/>
          <p:nvPr/>
        </p:nvSpPr>
        <p:spPr>
          <a:xfrm>
            <a:off x="4540335" y="3029610"/>
            <a:ext cx="2839112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Kosto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funksionimi</a:t>
            </a:r>
            <a:endParaRPr lang="en-GB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Maksimumi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30%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përfshirë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paga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,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karburant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,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dieta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dhe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kosto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mirëmbajtje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1EA593F-A541-5996-4112-E85AF062DF34}"/>
              </a:ext>
            </a:extLst>
          </p:cNvPr>
          <p:cNvSpPr txBox="1"/>
          <p:nvPr/>
        </p:nvSpPr>
        <p:spPr>
          <a:xfrm>
            <a:off x="8453967" y="2261956"/>
            <a:ext cx="127631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x-none" sz="3200" dirty="0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≤5%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3559044-B77B-824C-8C5E-CC5377ED922F}"/>
              </a:ext>
            </a:extLst>
          </p:cNvPr>
          <p:cNvSpPr txBox="1"/>
          <p:nvPr/>
        </p:nvSpPr>
        <p:spPr>
          <a:xfrm>
            <a:off x="8453967" y="3029610"/>
            <a:ext cx="2839112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Kosto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indirekte</a:t>
            </a:r>
            <a:endParaRPr lang="en-GB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Mund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të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financohen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si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flat rate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deri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në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5%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të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kostove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direkte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të</a:t>
            </a:r>
            <a:r>
              <a:rPr lang="en-GB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Good Sans Medium" pitchFamily="2" charset="77"/>
              </a:rPr>
              <a:t>pranueshme</a:t>
            </a:r>
            <a:endParaRPr lang="en-GB" dirty="0">
              <a:solidFill>
                <a:srgbClr val="434343"/>
              </a:solidFill>
              <a:latin typeface="Good Sans Medium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EE4F2E7-8431-1D1B-F306-BDB5299EA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F388F10B-6B31-DD31-7065-DA7FECBBB17E}"/>
              </a:ext>
            </a:extLst>
          </p:cNvPr>
          <p:cNvSpPr/>
          <p:nvPr/>
        </p:nvSpPr>
        <p:spPr>
          <a:xfrm>
            <a:off x="0" y="1088530"/>
            <a:ext cx="12192000" cy="4510252"/>
          </a:xfrm>
          <a:prstGeom prst="roundRect">
            <a:avLst>
              <a:gd name="adj" fmla="val 0"/>
            </a:avLst>
          </a:prstGeom>
          <a:solidFill>
            <a:srgbClr val="FAEF6E">
              <a:alpha val="30196"/>
            </a:srgbClr>
          </a:solidFill>
          <a:ln w="19050">
            <a:solidFill>
              <a:srgbClr val="FAEF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BF31290-515F-E022-E6FD-8F942CD2B1BD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7592FF2-1BA9-D67B-A9D6-D6CD2DA70FF4}"/>
              </a:ext>
            </a:extLst>
          </p:cNvPr>
          <p:cNvSpPr txBox="1"/>
          <p:nvPr/>
        </p:nvSpPr>
        <p:spPr>
          <a:xfrm>
            <a:off x="327137" y="305179"/>
            <a:ext cx="60127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Kostot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: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çfarë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të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kontrolloni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?</a:t>
            </a:r>
            <a:endParaRPr lang="en-US" sz="3000" dirty="0">
              <a:solidFill>
                <a:srgbClr val="1861A8"/>
              </a:solidFill>
              <a:highlight>
                <a:srgbClr val="E6E6E6"/>
              </a:highlight>
              <a:latin typeface="Good Sans Medium" pitchFamily="2" charset="7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62494" y="1361062"/>
            <a:ext cx="5700286" cy="3965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6362F"/>
                </a:solidFill>
              </a:defRPr>
            </a:pP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Kostoja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duhet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ndodhë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gjatë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periudhës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së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zbatimit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buxhet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nevojshme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veprimin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>
              <a:spcAft>
                <a:spcPts val="1000"/>
              </a:spcAft>
              <a:defRPr sz="1600">
                <a:solidFill>
                  <a:srgbClr val="26362F"/>
                </a:solidFill>
              </a:defRPr>
            </a:pP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Duhet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identifikueshme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/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verifikueshme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përputhje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legjislacionin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tatimor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e social;</a:t>
            </a:r>
          </a:p>
          <a:p>
            <a:pPr>
              <a:spcAft>
                <a:spcPts val="1000"/>
              </a:spcAft>
              <a:defRPr sz="1600">
                <a:solidFill>
                  <a:srgbClr val="26362F"/>
                </a:solidFill>
              </a:defRPr>
            </a:pP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Duhet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arsyeshme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përputhje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parimet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ekonomisë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latin typeface="Good Sans" pitchFamily="2" charset="77"/>
              </a:rPr>
              <a:t>eficiencës</a:t>
            </a:r>
            <a:r>
              <a:rPr lang="en-GB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  <a:p>
            <a:pPr>
              <a:spcAft>
                <a:spcPts val="1000"/>
              </a:spcAft>
              <a:defRPr sz="16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Pagesat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lidhur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veprimin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duhet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kryhen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transfertë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bankare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  <a:endParaRPr sz="1500" dirty="0">
              <a:solidFill>
                <a:srgbClr val="434343"/>
              </a:solidFill>
              <a:latin typeface="Good Sans" pitchFamily="2" charset="77"/>
            </a:endParaRPr>
          </a:p>
          <a:p>
            <a:pPr>
              <a:spcAft>
                <a:spcPts val="1000"/>
              </a:spcAft>
              <a:defRPr sz="16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Shërbimet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, mallrat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punët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nënshtrohen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procedurave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formateve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EU PRAG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  <a:endParaRPr sz="1500" dirty="0">
              <a:solidFill>
                <a:srgbClr val="434343"/>
              </a:solidFill>
              <a:latin typeface="Good Sans" pitchFamily="2" charset="77"/>
            </a:endParaRPr>
          </a:p>
          <a:p>
            <a:pPr>
              <a:spcAft>
                <a:spcPts val="1000"/>
              </a:spcAft>
              <a:defRPr sz="1600">
                <a:solidFill>
                  <a:srgbClr val="26362F"/>
                </a:solidFill>
              </a:defRPr>
            </a:pP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Shembuj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kostosh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papranueshme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: TVSH, cash expenses,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borxhe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/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interesa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humbje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këmbimi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valutor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paga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personelit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administratës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kombëtare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kosto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financuara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një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sz="1500" dirty="0" err="1">
                <a:solidFill>
                  <a:srgbClr val="434343"/>
                </a:solidFill>
                <a:latin typeface="Good Sans" pitchFamily="2" charset="77"/>
              </a:rPr>
              <a:t>tjetër</a:t>
            </a:r>
            <a:r>
              <a:rPr sz="1500" dirty="0">
                <a:solidFill>
                  <a:srgbClr val="434343"/>
                </a:solidFill>
                <a:latin typeface="Good Sans" pitchFamily="2" charset="77"/>
              </a:rPr>
              <a:t> grant BE.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11</a:t>
            </a:r>
            <a:endParaRPr dirty="0">
              <a:solidFill>
                <a:srgbClr val="434343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6EDC90B1-BC29-1913-E26C-96F4A0D3A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xmlns="" id="{8A8DC736-0034-CD4D-1CA3-21AE0F6A2FCE}"/>
              </a:ext>
            </a:extLst>
          </p:cNvPr>
          <p:cNvSpPr/>
          <p:nvPr/>
        </p:nvSpPr>
        <p:spPr>
          <a:xfrm>
            <a:off x="0" y="1145198"/>
            <a:ext cx="12192000" cy="4510252"/>
          </a:xfrm>
          <a:prstGeom prst="roundRect">
            <a:avLst>
              <a:gd name="adj" fmla="val 0"/>
            </a:avLst>
          </a:prstGeom>
          <a:solidFill>
            <a:srgbClr val="FAEF6E">
              <a:alpha val="30196"/>
            </a:srgbClr>
          </a:solidFill>
          <a:ln w="19050">
            <a:solidFill>
              <a:srgbClr val="FAEF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9203FD9-680B-A338-24CA-B42A7EB5DFA6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13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3CC9254-1E8E-D81B-3768-188DD480E3C1}"/>
              </a:ext>
            </a:extLst>
          </p:cNvPr>
          <p:cNvSpPr txBox="1"/>
          <p:nvPr/>
        </p:nvSpPr>
        <p:spPr>
          <a:xfrm>
            <a:off x="327137" y="305179"/>
            <a:ext cx="53238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Kostot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e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pranueshme</a:t>
            </a:r>
            <a:endParaRPr lang="en-US" sz="3000" dirty="0">
              <a:solidFill>
                <a:srgbClr val="1861A8"/>
              </a:solidFill>
              <a:highlight>
                <a:srgbClr val="E6E6E6"/>
              </a:highlight>
              <a:latin typeface="Good Sans Medium" pitchFamily="2" charset="77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1ACFFEF-D32B-108C-AA1F-E9F7DA404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4D94389-509F-5826-02D6-86A805F1C88D}"/>
              </a:ext>
            </a:extLst>
          </p:cNvPr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12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H="1" flipV="1">
            <a:off x="335816" y="1512960"/>
            <a:ext cx="33240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Kostot</a:t>
            </a: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direkte</a:t>
            </a: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pranueshme</a:t>
            </a:r>
            <a:endParaRPr 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Good Sans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Kostot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funksionimit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: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maksimumi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30%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buxhetit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total (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paga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karburant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dieta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dhe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shpenzime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operative);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Aktivitetet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dhe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investimet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pajisje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/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materiale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: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minimumi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70%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buxhetit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total;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Kostot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duhet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jenë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nevojshme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parashikuara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buxhet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dokumentuara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dhe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paguara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gjatë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periudhës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së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projektit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0055" y="1530863"/>
            <a:ext cx="352924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Kostot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indirekte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të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pranueshme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Mund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financohen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me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normë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fikse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deri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5%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kostove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direkte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totale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pranueshme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Nuk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duhet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përfshijnë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shpenzime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regjistruara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kategori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tjera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buxhetit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Pas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përcaktimit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normës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fikse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kontratën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grantit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nuk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kërkohet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dokumentacion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mbështetës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këto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kosto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Nuk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lejohen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kostot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mbuluara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nga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një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grant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funksionimi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financuar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nga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BE-ja.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60482" y="1486925"/>
            <a:ext cx="28786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Kontributet</a:t>
            </a: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natyrë</a:t>
            </a:r>
            <a:endParaRPr 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Good Sans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Përfshijnë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mallra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ose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shërbime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ofruara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pa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pagesë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nga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palë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treta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përfituesit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projektit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Mund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mbështesin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zbatimin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e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aktiviteteve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por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nuk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përfaqësojnë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shpenzime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financiare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kryera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nga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përfituesit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këtë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arsye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,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kontributet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natyrë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nuk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konsiderohen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kosto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të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pranueshme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për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financim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nga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 </a:t>
            </a:r>
            <a:r>
              <a:rPr lang="en-U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granti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ood Sans" panose="020B060402020202020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0656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xmlns="" id="{8A8DC736-0034-CD4D-1CA3-21AE0F6A2FCE}"/>
              </a:ext>
            </a:extLst>
          </p:cNvPr>
          <p:cNvSpPr/>
          <p:nvPr/>
        </p:nvSpPr>
        <p:spPr>
          <a:xfrm>
            <a:off x="0" y="1088529"/>
            <a:ext cx="12192000" cy="4883645"/>
          </a:xfrm>
          <a:prstGeom prst="roundRect">
            <a:avLst>
              <a:gd name="adj" fmla="val 0"/>
            </a:avLst>
          </a:prstGeom>
          <a:solidFill>
            <a:srgbClr val="FAEF6E">
              <a:alpha val="30196"/>
            </a:srgbClr>
          </a:solidFill>
          <a:ln w="19050">
            <a:solidFill>
              <a:srgbClr val="FAEF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9203FD9-680B-A338-24CA-B42A7EB5DFA6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14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3CC9254-1E8E-D81B-3768-188DD480E3C1}"/>
              </a:ext>
            </a:extLst>
          </p:cNvPr>
          <p:cNvSpPr txBox="1"/>
          <p:nvPr/>
        </p:nvSpPr>
        <p:spPr>
          <a:xfrm>
            <a:off x="327137" y="305179"/>
            <a:ext cx="53238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Kostot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e </a:t>
            </a:r>
            <a:r>
              <a:rPr lang="en-GB" sz="3000" b="1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pa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pranueshme</a:t>
            </a:r>
            <a:endParaRPr lang="en-US" sz="3000" dirty="0">
              <a:solidFill>
                <a:srgbClr val="1861A8"/>
              </a:solidFill>
              <a:highlight>
                <a:srgbClr val="E6E6E6"/>
              </a:highlight>
              <a:latin typeface="Good Sans Medium" pitchFamily="2" charset="77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13376" y="1214309"/>
            <a:ext cx="7107935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NUK PRANOHEN: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Borxhet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kostot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shërbimit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borxhit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/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interesat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Rezervat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humbje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ose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detyrime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mundshme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ardhmen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Shpenzime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financuara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një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grant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tjetër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BE-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Blerja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tokës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ose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ndërtesave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përveç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rasteve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justifikuara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zbatimin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direkt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Humbjet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kursi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këmbimit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Kontributet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natyrë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përveç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punës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vullnetarëve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Bonuset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përfshira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kostot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stafit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Interesat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negative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bankare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Kredi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palë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treta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Pagat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personelit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administratës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publike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TVSH-ja (VAT);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Pagesat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cash. </a:t>
            </a:r>
            <a:endParaRPr lang="en-US" sz="1500" dirty="0" smtClean="0">
              <a:solidFill>
                <a:srgbClr val="434343"/>
              </a:solidFill>
              <a:highlight>
                <a:srgbClr val="FFFFFF"/>
              </a:highlight>
              <a:latin typeface="Good Sans" pitchFamily="2" charset="77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latin typeface="Good Sans" panose="020B0604020202020204" charset="0"/>
              </a:rPr>
              <a:t>Blerja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 smtClean="0">
                <a:latin typeface="Good Sans" panose="020B0604020202020204" charset="0"/>
              </a:rPr>
              <a:t>dhe</a:t>
            </a:r>
            <a:r>
              <a:rPr lang="en-US" sz="1500" dirty="0" smtClean="0">
                <a:latin typeface="Good Sans" panose="020B0604020202020204" charset="0"/>
              </a:rPr>
              <a:t> </a:t>
            </a:r>
            <a:r>
              <a:rPr lang="en-US" sz="1500" dirty="0" err="1" smtClean="0">
                <a:latin typeface="Good Sans" panose="020B0604020202020204" charset="0"/>
              </a:rPr>
              <a:t>përdorimi</a:t>
            </a:r>
            <a:r>
              <a:rPr lang="en-US" sz="1500" dirty="0" smtClean="0">
                <a:latin typeface="Good Sans" panose="020B0604020202020204" charset="0"/>
              </a:rPr>
              <a:t> </a:t>
            </a:r>
            <a:r>
              <a:rPr lang="en-US" sz="1500" dirty="0" err="1" smtClean="0">
                <a:latin typeface="Good Sans" panose="020B0604020202020204" charset="0"/>
              </a:rPr>
              <a:t>i</a:t>
            </a:r>
            <a:r>
              <a:rPr lang="en-US" sz="1500" dirty="0" smtClean="0">
                <a:latin typeface="Good Sans" panose="020B0604020202020204" charset="0"/>
              </a:rPr>
              <a:t> </a:t>
            </a:r>
            <a:r>
              <a:rPr lang="en-US" sz="1500" dirty="0" err="1" smtClean="0">
                <a:latin typeface="Good Sans" panose="020B0604020202020204" charset="0"/>
              </a:rPr>
              <a:t>produkteve</a:t>
            </a:r>
            <a:r>
              <a:rPr lang="en-US" sz="1500" dirty="0" smtClean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plastike</a:t>
            </a:r>
            <a:r>
              <a:rPr lang="en-US" sz="1500" dirty="0">
                <a:latin typeface="Good Sans" panose="020B0604020202020204" charset="0"/>
              </a:rPr>
              <a:t> </a:t>
            </a:r>
            <a:r>
              <a:rPr lang="en-US" sz="1500" dirty="0" err="1">
                <a:latin typeface="Good Sans" panose="020B0604020202020204" charset="0"/>
              </a:rPr>
              <a:t>njëpërdorimëshe</a:t>
            </a:r>
            <a:r>
              <a:rPr lang="en-US" sz="1500" dirty="0">
                <a:latin typeface="Good Sans" panose="020B0604020202020204" charset="0"/>
              </a:rPr>
              <a:t> (single-use plastics).</a:t>
            </a:r>
            <a:endParaRPr lang="en-US" sz="1500" dirty="0">
              <a:solidFill>
                <a:srgbClr val="434343"/>
              </a:solidFill>
              <a:highlight>
                <a:srgbClr val="FFFFFF"/>
              </a:highlight>
              <a:latin typeface="Good Sans" panose="020B060402020202020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1ACFFEF-D32B-108C-AA1F-E9F7DA404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4D94389-509F-5826-02D6-86A805F1C88D}"/>
              </a:ext>
            </a:extLst>
          </p:cNvPr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12</a:t>
            </a:r>
            <a:endParaRPr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954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A19677A9-3405-9D23-BC4B-C493F0B7E27A}"/>
              </a:ext>
            </a:extLst>
          </p:cNvPr>
          <p:cNvSpPr/>
          <p:nvPr/>
        </p:nvSpPr>
        <p:spPr>
          <a:xfrm>
            <a:off x="0" y="1088530"/>
            <a:ext cx="12192000" cy="4510252"/>
          </a:xfrm>
          <a:prstGeom prst="roundRect">
            <a:avLst>
              <a:gd name="adj" fmla="val 0"/>
            </a:avLst>
          </a:prstGeom>
          <a:solidFill>
            <a:srgbClr val="FAEF6E">
              <a:alpha val="30196"/>
            </a:srgbClr>
          </a:solidFill>
          <a:ln w="19050">
            <a:solidFill>
              <a:srgbClr val="FAEF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E7FD704-43EC-6A45-3DBE-0B04DCA2012D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AACC039-A2C0-6E59-159F-0FF4AD6EE32F}"/>
              </a:ext>
            </a:extLst>
          </p:cNvPr>
          <p:cNvSpPr txBox="1"/>
          <p:nvPr/>
        </p:nvSpPr>
        <p:spPr>
          <a:xfrm>
            <a:off x="327137" y="305179"/>
            <a:ext cx="53238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Formulari i aplikimit</a:t>
            </a:r>
            <a:endParaRPr lang="en-US" sz="3000" dirty="0">
              <a:solidFill>
                <a:srgbClr val="1861A8"/>
              </a:solidFill>
              <a:highlight>
                <a:srgbClr val="E6E6E6"/>
              </a:highlight>
              <a:latin typeface="Good Sans Medium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1</a:t>
            </a:r>
            <a:r>
              <a:rPr lang="en-US" dirty="0">
                <a:solidFill>
                  <a:srgbClr val="434343"/>
                </a:solidFill>
              </a:rPr>
              <a:t>3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62493" y="1412358"/>
            <a:ext cx="5698344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Aplikimi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bëhet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duke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përdorur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Formularin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Aplikimit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Grant (Annex A);</a:t>
            </a:r>
            <a:endParaRPr lang="en-US" altLang="en-US" sz="1500" b="1" dirty="0">
              <a:solidFill>
                <a:srgbClr val="434343"/>
              </a:solidFill>
              <a:highlight>
                <a:srgbClr val="FFFFFF"/>
              </a:highlight>
              <a:latin typeface="Good Sans Bold" pitchFamily="2" charset="77"/>
            </a:endParaRP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Duhet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ndiqet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përpikëri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formati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rendi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seksioneve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formularit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Aplikimi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mund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dorëzohet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shqip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ose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anglisht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;</a:t>
            </a:r>
            <a:endParaRPr lang="en-US" altLang="en-US" sz="1500" dirty="0">
              <a:solidFill>
                <a:srgbClr val="434343"/>
              </a:solidFill>
              <a:latin typeface="Good Sans" pitchFamily="2" charset="77"/>
            </a:endParaRP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Anglishtja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rekomandohet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lehtësuar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procesin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vlerësimit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Aplikimet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shqip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pranohen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nuk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penalizohen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shkak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gjuhës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Formulari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buxheti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logframe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duhet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jenë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qarta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konsistente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Gabimet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rëndësishme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ose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mospërputhjet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mund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çojnë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refuzimin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aplikimit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;</a:t>
            </a:r>
            <a:endParaRPr lang="en-US" altLang="en-US" sz="1500" dirty="0">
              <a:solidFill>
                <a:srgbClr val="434343"/>
              </a:solidFill>
              <a:latin typeface="Good Sans" pitchFamily="2" charset="77"/>
            </a:endParaRP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Aplikimet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paplota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mund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refuzohen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4E3F711-570E-D2B7-B84C-22CE3F5C1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xmlns="" id="{C45E2372-6304-97EA-74A3-790989237AF6}"/>
              </a:ext>
            </a:extLst>
          </p:cNvPr>
          <p:cNvSpPr/>
          <p:nvPr/>
        </p:nvSpPr>
        <p:spPr>
          <a:xfrm>
            <a:off x="0" y="1088530"/>
            <a:ext cx="12192000" cy="4510252"/>
          </a:xfrm>
          <a:prstGeom prst="roundRect">
            <a:avLst>
              <a:gd name="adj" fmla="val 0"/>
            </a:avLst>
          </a:prstGeom>
          <a:solidFill>
            <a:srgbClr val="FAEF6E">
              <a:alpha val="30196"/>
            </a:srgbClr>
          </a:solidFill>
          <a:ln w="19050">
            <a:solidFill>
              <a:srgbClr val="FAEF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3EC243F-C9C7-65AC-C481-83ED13E6D0E8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AED07DD-D5E2-A699-AAD6-9326345D3C3F}"/>
              </a:ext>
            </a:extLst>
          </p:cNvPr>
          <p:cNvSpPr txBox="1"/>
          <p:nvPr/>
        </p:nvSpPr>
        <p:spPr>
          <a:xfrm>
            <a:off x="327137" y="305179"/>
            <a:ext cx="65308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Dokumentet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që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duhen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dorëzuar</a:t>
            </a:r>
            <a:endParaRPr lang="en-US" sz="3000" dirty="0">
              <a:solidFill>
                <a:srgbClr val="1861A8"/>
              </a:solidFill>
              <a:highlight>
                <a:srgbClr val="E6E6E6"/>
              </a:highlight>
              <a:latin typeface="Good Sans Medium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1</a:t>
            </a:r>
            <a:r>
              <a:rPr lang="en-US" dirty="0">
                <a:solidFill>
                  <a:srgbClr val="434343"/>
                </a:solidFill>
              </a:rPr>
              <a:t>4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62492" y="1576653"/>
            <a:ext cx="5168932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Paketa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aplikimit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duhet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përmbajë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Formularin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plotësuar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– 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Annex A;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Buxhetin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plotësuar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– 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Annex B;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Kornizën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Logjike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(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Logframe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) – 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Annex C;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Deklaratën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Nderit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nënshkruar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– 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Annex D; 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Certifikatën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regjistrimit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organizatës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(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vendim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gjykate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);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Statutin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/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Aktin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themelimit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sipas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rastit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Pasqyrat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financiare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fundit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nëse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disponohen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Dokumente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që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dëshmojnë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eksperiencën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kapacitetin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Shqipërinë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Jugut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zonat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mbrojtura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përkatëse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.</a:t>
            </a:r>
          </a:p>
          <a:p>
            <a:pPr>
              <a:spcAft>
                <a:spcPts val="1000"/>
              </a:spcAft>
              <a:defRPr sz="1700">
                <a:solidFill>
                  <a:srgbClr val="26362F"/>
                </a:solidFill>
              </a:defRPr>
            </a:pPr>
            <a:endParaRPr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8B4F30E-A738-5C9B-C8FC-713446C5C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14CFA657-10AD-91C7-C97E-CA14DD023A58}"/>
              </a:ext>
            </a:extLst>
          </p:cNvPr>
          <p:cNvSpPr/>
          <p:nvPr/>
        </p:nvSpPr>
        <p:spPr>
          <a:xfrm>
            <a:off x="0" y="1088530"/>
            <a:ext cx="12192000" cy="4510252"/>
          </a:xfrm>
          <a:prstGeom prst="roundRect">
            <a:avLst>
              <a:gd name="adj" fmla="val 0"/>
            </a:avLst>
          </a:prstGeom>
          <a:solidFill>
            <a:srgbClr val="FAEF6E">
              <a:alpha val="30196"/>
            </a:srgbClr>
          </a:solidFill>
          <a:ln w="19050">
            <a:solidFill>
              <a:srgbClr val="FAEF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F5DAD0D-2C44-9973-EE7B-6276E160DD73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AD6A64C-8A5C-4438-B5C1-D6C3B7E17EEB}"/>
              </a:ext>
            </a:extLst>
          </p:cNvPr>
          <p:cNvSpPr txBox="1"/>
          <p:nvPr/>
        </p:nvSpPr>
        <p:spPr>
          <a:xfrm>
            <a:off x="327137" y="305179"/>
            <a:ext cx="6096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Si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dhe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ku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dorëzohet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aplikimi</a:t>
            </a:r>
            <a:r>
              <a:rPr lang="en-GB" sz="3000" dirty="0">
                <a:solidFill>
                  <a:srgbClr val="1861A8"/>
                </a:solidFill>
                <a:highlight>
                  <a:srgbClr val="E6E6E6"/>
                </a:highlight>
                <a:latin typeface="Good Sans Medium" pitchFamily="2" charset="77"/>
              </a:rPr>
              <a:t>?</a:t>
            </a:r>
            <a:endParaRPr lang="en-US" sz="3000" dirty="0">
              <a:solidFill>
                <a:srgbClr val="1861A8"/>
              </a:solidFill>
              <a:highlight>
                <a:srgbClr val="E6E6E6"/>
              </a:highlight>
              <a:latin typeface="Good Sans Medium" pitchFamily="2" charset="77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62492" y="1489302"/>
            <a:ext cx="6089904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Aplikimi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dorëzohet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vetëm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me email;</a:t>
            </a:r>
            <a:endParaRPr lang="en-US" altLang="en-US" sz="1500" dirty="0">
              <a:solidFill>
                <a:srgbClr val="434343"/>
              </a:solidFill>
              <a:latin typeface="Good Sans" pitchFamily="2" charset="77"/>
            </a:endParaRP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Email: 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  <a:hlinkClick r:id="rId2"/>
              </a:rPr>
              <a:t>albania@celim.it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Me kopje cc: 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  <a:hlinkClick r:id="rId3"/>
              </a:rPr>
              <a:t>contact@ppnea.org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gjitha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dokumentet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dorëzohen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format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elektronik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PDF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Excel (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buxheti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):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Dokumentet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skanuara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duhet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jenë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lexueshme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Dokumentet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gjuhë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tjetër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shqipja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ose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anglishtja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duhet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shoqërohen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përkthim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pjesëve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përkatëse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Titulli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emailit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duhet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jetë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:</a:t>
            </a:r>
            <a:b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</a:b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APN2000 Grant Application – [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Titulli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];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Aplikanti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është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përgjegjës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dërgimin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gjithë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dokumentacionit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brenda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afatit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4C91B14-C587-3181-48C1-180001D19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CA7EA63-DB4F-E019-6D50-9C494E69A0CA}"/>
              </a:ext>
            </a:extLst>
          </p:cNvPr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1</a:t>
            </a:r>
            <a:r>
              <a:rPr lang="en-US" dirty="0">
                <a:solidFill>
                  <a:srgbClr val="434343"/>
                </a:solidFill>
              </a:rPr>
              <a:t>5</a:t>
            </a:r>
            <a:endParaRPr dirty="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53B5ACC-137F-BFB0-07A4-EA0D576E7B4C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xmlns="" id="{1B3057FB-A15D-CA08-9E64-8C31F609EF70}"/>
              </a:ext>
            </a:extLst>
          </p:cNvPr>
          <p:cNvSpPr/>
          <p:nvPr/>
        </p:nvSpPr>
        <p:spPr>
          <a:xfrm>
            <a:off x="510016" y="1455212"/>
            <a:ext cx="5162029" cy="3710243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7ABB2C1A-8942-F0E7-6DBF-C4E53F87525B}"/>
              </a:ext>
            </a:extLst>
          </p:cNvPr>
          <p:cNvSpPr/>
          <p:nvPr/>
        </p:nvSpPr>
        <p:spPr>
          <a:xfrm>
            <a:off x="6325600" y="1455212"/>
            <a:ext cx="5162029" cy="3710243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DA4B3E-E362-F841-9441-19FFA7EDA98E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0A3736F-6DC4-DD3F-0226-3BB0B4809BAE}"/>
              </a:ext>
            </a:extLst>
          </p:cNvPr>
          <p:cNvSpPr txBox="1"/>
          <p:nvPr/>
        </p:nvSpPr>
        <p:spPr>
          <a:xfrm>
            <a:off x="327137" y="305179"/>
            <a:ext cx="74452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Afati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dhe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kërkesa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për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informacion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4748" y="2305615"/>
            <a:ext cx="4297604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25 </a:t>
            </a:r>
            <a:r>
              <a:rPr lang="en-US"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nëntor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2026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Data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marrjes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emailit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nga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Autoriteti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Kontraktues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shërben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provë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dorëzimit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Aplikimet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vonuara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do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refuzohen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Rekomandohet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që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aplikimi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dërgohet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paraprakisht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shmangur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probleme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teknike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1</a:t>
            </a:r>
            <a:r>
              <a:rPr lang="en-US" dirty="0">
                <a:solidFill>
                  <a:srgbClr val="434343"/>
                </a:solidFill>
              </a:rPr>
              <a:t>6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0D7E39B-2E50-F05A-6F3A-708C33576399}"/>
              </a:ext>
            </a:extLst>
          </p:cNvPr>
          <p:cNvSpPr txBox="1"/>
          <p:nvPr/>
        </p:nvSpPr>
        <p:spPr>
          <a:xfrm>
            <a:off x="6665975" y="2349719"/>
            <a:ext cx="4288537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Pyetjet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mund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dërgohen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deri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4 </a:t>
            </a:r>
            <a:r>
              <a:rPr lang="en-US"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nëntor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2026 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Pyetjet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dërgohen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: 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albania@celim.it;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Përgjigjet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publikohen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faqen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CELIM jo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vonë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se 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14 </a:t>
            </a:r>
            <a:r>
              <a:rPr lang="en-US"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nëntor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2026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Nuk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jepen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paraprakisht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vlerësime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mbi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përshtatshmërinë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aplikantit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apo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  <a:endParaRPr lang="x-none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4BDF00C-44F4-C4E5-445E-68A9B015FBA3}"/>
              </a:ext>
            </a:extLst>
          </p:cNvPr>
          <p:cNvSpPr txBox="1"/>
          <p:nvPr/>
        </p:nvSpPr>
        <p:spPr>
          <a:xfrm>
            <a:off x="777239" y="1767564"/>
            <a:ext cx="224131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Afati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i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aplikimit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587A8B6-A24E-37BE-63BD-8E51373AFA42}"/>
              </a:ext>
            </a:extLst>
          </p:cNvPr>
          <p:cNvSpPr txBox="1"/>
          <p:nvPr/>
        </p:nvSpPr>
        <p:spPr>
          <a:xfrm>
            <a:off x="6665975" y="1767564"/>
            <a:ext cx="27767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Pyetje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dhe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sqarime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F9E4C3A-B9C4-C3F9-2A73-46FFE1E9C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68585ED-4C4A-19E8-C6D6-24503BEF5EA8}"/>
              </a:ext>
            </a:extLst>
          </p:cNvPr>
          <p:cNvSpPr/>
          <p:nvPr/>
        </p:nvSpPr>
        <p:spPr>
          <a:xfrm>
            <a:off x="-15088" y="150936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42F8E703-F042-CE0F-F88A-0C5B58370949}"/>
              </a:ext>
            </a:extLst>
          </p:cNvPr>
          <p:cNvSpPr/>
          <p:nvPr/>
        </p:nvSpPr>
        <p:spPr>
          <a:xfrm>
            <a:off x="3222954" y="1729068"/>
            <a:ext cx="2756582" cy="2980487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7B00D5F9-2E45-1C8B-C7C6-CB54AFDBD43D}"/>
              </a:ext>
            </a:extLst>
          </p:cNvPr>
          <p:cNvSpPr/>
          <p:nvPr/>
        </p:nvSpPr>
        <p:spPr>
          <a:xfrm>
            <a:off x="6183936" y="1729068"/>
            <a:ext cx="2575375" cy="2980487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xmlns="" id="{6F13E6B3-BA45-DA6A-1533-45A4CDFBA76F}"/>
              </a:ext>
            </a:extLst>
          </p:cNvPr>
          <p:cNvSpPr/>
          <p:nvPr/>
        </p:nvSpPr>
        <p:spPr>
          <a:xfrm>
            <a:off x="8945424" y="1729068"/>
            <a:ext cx="2575375" cy="2980487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xmlns="" id="{62302F46-1308-DED0-7602-D15EF700E24D}"/>
              </a:ext>
            </a:extLst>
          </p:cNvPr>
          <p:cNvSpPr/>
          <p:nvPr/>
        </p:nvSpPr>
        <p:spPr>
          <a:xfrm>
            <a:off x="368352" y="1729068"/>
            <a:ext cx="2628594" cy="2980487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8695EEB-A859-EE60-3B68-27699C3E6F45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19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81FAD44-C588-6CD2-8F4F-7C7F5DCE5736}"/>
              </a:ext>
            </a:extLst>
          </p:cNvPr>
          <p:cNvSpPr txBox="1"/>
          <p:nvPr/>
        </p:nvSpPr>
        <p:spPr>
          <a:xfrm>
            <a:off x="327137" y="305179"/>
            <a:ext cx="53238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Checklist para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dërgimit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53" y="2456474"/>
            <a:ext cx="2326735" cy="136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latin typeface="Good Sans Medium" pitchFamily="2" charset="77"/>
              </a:rPr>
              <a:t>Statusi</a:t>
            </a: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latin typeface="Good Sans Medium" pitchFamily="2" charset="77"/>
              </a:rPr>
              <a:t>ligjor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 3+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vite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Përvojë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në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zonë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1–2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co-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aplikantë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0386" y="2456474"/>
            <a:ext cx="240194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Prioritet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i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thirrjes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Zonë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e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pranueshme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Rezultate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konkrete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6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muaj</a:t>
            </a:r>
            <a:endParaRPr lang="en-US"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☐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Qëndrueshmëri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3136" y="2456474"/>
            <a:ext cx="22607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latin typeface="Good Sans Medium" pitchFamily="2" charset="77"/>
              </a:rPr>
              <a:t>A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neks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A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Buxheti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Kuadri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logjik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Deklaratë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Nderi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latin typeface="Good Sans Medium" pitchFamily="2" charset="77"/>
              </a:rPr>
              <a:t>☐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Dokumente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të</a:t>
            </a:r>
            <a:r>
              <a:rPr lang="en-US" dirty="0">
                <a:solidFill>
                  <a:srgbClr val="434343"/>
                </a:solidFill>
                <a:latin typeface="Good Sans Medium" pitchFamily="2" charset="77"/>
              </a:rPr>
              <a:t> </a:t>
            </a:r>
            <a:r>
              <a:rPr lang="en-US" dirty="0" err="1">
                <a:solidFill>
                  <a:srgbClr val="434343"/>
                </a:solidFill>
                <a:latin typeface="Good Sans Medium" pitchFamily="2" charset="77"/>
              </a:rPr>
              <a:t>tjera</a:t>
            </a:r>
            <a:endParaRPr dirty="0">
              <a:solidFill>
                <a:srgbClr val="434343"/>
              </a:solidFill>
              <a:latin typeface="Good Sans Medium" pitchFamily="2" charset="7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42374" y="2456474"/>
            <a:ext cx="234250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latin typeface="Good Sans Medium" pitchFamily="2" charset="77"/>
              </a:rPr>
              <a:t>☐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Aneks</a:t>
            </a:r>
            <a:r>
              <a:rPr lang="en-US" dirty="0">
                <a:latin typeface="Good Sans Medium" pitchFamily="2" charset="77"/>
              </a:rPr>
              <a:t> A-</a:t>
            </a:r>
            <a:r>
              <a:rPr dirty="0" err="1">
                <a:latin typeface="Good Sans Medium" pitchFamily="2" charset="77"/>
              </a:rPr>
              <a:t>B</a:t>
            </a:r>
            <a:r>
              <a:rPr lang="en-US" dirty="0" err="1">
                <a:latin typeface="Good Sans Medium" pitchFamily="2" charset="77"/>
              </a:rPr>
              <a:t>uxhet</a:t>
            </a:r>
            <a:r>
              <a:rPr lang="en-US" dirty="0">
                <a:latin typeface="Good Sans Medium" pitchFamily="2" charset="77"/>
              </a:rPr>
              <a:t> -</a:t>
            </a:r>
            <a:r>
              <a:rPr dirty="0" err="1">
                <a:latin typeface="Good Sans Medium" pitchFamily="2" charset="77"/>
              </a:rPr>
              <a:t>L</a:t>
            </a:r>
            <a:r>
              <a:rPr lang="en-US" dirty="0" err="1">
                <a:latin typeface="Good Sans Medium" pitchFamily="2" charset="77"/>
              </a:rPr>
              <a:t>ogframe</a:t>
            </a:r>
            <a:r>
              <a:rPr lang="en-US" dirty="0">
                <a:latin typeface="Good Sans Medium" pitchFamily="2" charset="77"/>
              </a:rPr>
              <a:t> </a:t>
            </a: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latin typeface="Good Sans Medium" pitchFamily="2" charset="77"/>
              </a:rPr>
              <a:t>☐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Totale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të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sakta</a:t>
            </a:r>
            <a:endParaRPr dirty="0"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latin typeface="Good Sans Medium" pitchFamily="2" charset="77"/>
              </a:rPr>
              <a:t>☐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Nënshkrime</a:t>
            </a:r>
            <a:endParaRPr dirty="0"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latin typeface="Good Sans Medium" pitchFamily="2" charset="77"/>
              </a:rPr>
              <a:t>☐</a:t>
            </a:r>
            <a:r>
              <a:rPr lang="en-US" dirty="0">
                <a:latin typeface="Good Sans Medium" pitchFamily="2" charset="77"/>
              </a:rPr>
              <a:t> Email + CC </a:t>
            </a:r>
            <a:endParaRPr dirty="0">
              <a:latin typeface="Good Sans Medium" pitchFamily="2" charset="77"/>
            </a:endParaRPr>
          </a:p>
          <a:p>
            <a:pPr>
              <a:spcAft>
                <a:spcPts val="900"/>
              </a:spcAft>
              <a:defRPr sz="1500">
                <a:solidFill>
                  <a:srgbClr val="26362F"/>
                </a:solidFill>
              </a:defRPr>
            </a:pPr>
            <a:r>
              <a:rPr dirty="0">
                <a:latin typeface="Good Sans Medium" pitchFamily="2" charset="77"/>
              </a:rPr>
              <a:t>☐</a:t>
            </a:r>
            <a:r>
              <a:rPr lang="en-US" dirty="0">
                <a:latin typeface="Good Sans Medium" pitchFamily="2" charset="77"/>
              </a:rPr>
              <a:t> </a:t>
            </a:r>
            <a:r>
              <a:rPr lang="en-US" dirty="0" err="1">
                <a:latin typeface="Good Sans Medium" pitchFamily="2" charset="77"/>
              </a:rPr>
              <a:t>Afati</a:t>
            </a:r>
            <a:r>
              <a:rPr lang="en-US" dirty="0">
                <a:latin typeface="Good Sans Medium" pitchFamily="2" charset="77"/>
              </a:rPr>
              <a:t> 25/11</a:t>
            </a:r>
            <a:r>
              <a:rPr dirty="0">
                <a:latin typeface="Good Sans Medium" pitchFamily="2" charset="77"/>
              </a:rPr>
              <a:t>/</a:t>
            </a:r>
            <a:r>
              <a:rPr lang="en-US" dirty="0">
                <a:latin typeface="Good Sans Medium" pitchFamily="2" charset="77"/>
              </a:rPr>
              <a:t>2026</a:t>
            </a:r>
            <a:endParaRPr dirty="0">
              <a:latin typeface="Good Sans Medium" pitchFamily="2" charset="7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1</a:t>
            </a:r>
            <a:r>
              <a:rPr lang="en-US" dirty="0">
                <a:solidFill>
                  <a:srgbClr val="434343"/>
                </a:solidFill>
              </a:rPr>
              <a:t>7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61F2423-C059-F0CB-09AD-7A04F88F0C46}"/>
              </a:ext>
            </a:extLst>
          </p:cNvPr>
          <p:cNvSpPr txBox="1"/>
          <p:nvPr/>
        </p:nvSpPr>
        <p:spPr>
          <a:xfrm>
            <a:off x="579653" y="1952229"/>
            <a:ext cx="139172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Aplikanti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86337CD-92A4-7C01-E2C6-2EB0ADD6A399}"/>
              </a:ext>
            </a:extLst>
          </p:cNvPr>
          <p:cNvSpPr txBox="1"/>
          <p:nvPr/>
        </p:nvSpPr>
        <p:spPr>
          <a:xfrm>
            <a:off x="3368215" y="1952229"/>
            <a:ext cx="12330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Projekti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F305E60-E43E-C7F7-7AB9-A57E2F211F77}"/>
              </a:ext>
            </a:extLst>
          </p:cNvPr>
          <p:cNvSpPr txBox="1"/>
          <p:nvPr/>
        </p:nvSpPr>
        <p:spPr>
          <a:xfrm>
            <a:off x="6297453" y="1952229"/>
            <a:ext cx="188384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Dokumentet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C54A82D-F8BD-BE77-9A68-3EC94D91B9F3}"/>
              </a:ext>
            </a:extLst>
          </p:cNvPr>
          <p:cNvSpPr txBox="1"/>
          <p:nvPr/>
        </p:nvSpPr>
        <p:spPr>
          <a:xfrm>
            <a:off x="9065393" y="1952229"/>
            <a:ext cx="19848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A6949"/>
                </a:solidFill>
              </a:defRPr>
            </a:pPr>
            <a:r>
              <a:rPr lang="en-US" dirty="0" err="1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Kontrolli</a:t>
            </a:r>
            <a:r>
              <a:rPr lang="en-US" dirty="0">
                <a:solidFill>
                  <a:srgbClr val="434343"/>
                </a:solidFill>
                <a:highlight>
                  <a:srgbClr val="FAEF6E"/>
                </a:highlight>
                <a:latin typeface="Good Sans" pitchFamily="2" charset="77"/>
              </a:rPr>
              <a:t> final</a:t>
            </a:r>
            <a:endParaRPr dirty="0">
              <a:solidFill>
                <a:srgbClr val="434343"/>
              </a:solidFill>
              <a:highlight>
                <a:srgbClr val="FAEF6E"/>
              </a:highlight>
              <a:latin typeface="Good Sans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B1167-FA2B-D9E7-BAD4-44E78CA31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FD38B32-CBA9-20CF-DD9D-86E40632178E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C079FCD-D90E-92B9-1962-8052733F80BE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90E3365-B0FA-1B42-E4CF-CCDE376EFB2F}"/>
              </a:ext>
            </a:extLst>
          </p:cNvPr>
          <p:cNvSpPr txBox="1"/>
          <p:nvPr/>
        </p:nvSpPr>
        <p:spPr>
          <a:xfrm>
            <a:off x="327137" y="305179"/>
            <a:ext cx="76830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Procesi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i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vlerësimit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dhe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përzgjedhjes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1</a:t>
            </a:r>
            <a:r>
              <a:rPr lang="en-US" dirty="0">
                <a:solidFill>
                  <a:srgbClr val="434343"/>
                </a:solidFill>
              </a:rPr>
              <a:t>8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28DAAA9-EE88-C4AE-B3CD-8C2C53F3F585}"/>
              </a:ext>
            </a:extLst>
          </p:cNvPr>
          <p:cNvSpPr txBox="1"/>
          <p:nvPr/>
        </p:nvSpPr>
        <p:spPr>
          <a:xfrm>
            <a:off x="324306" y="5756476"/>
            <a:ext cx="82139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Vlerësimi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: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çdo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nënkriter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vlerësohet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nga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1 (</a:t>
            </a:r>
            <a:r>
              <a:rPr lang="en-US"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shumë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 </a:t>
            </a:r>
            <a:r>
              <a:rPr lang="en-US"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dobët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Bold" pitchFamily="2" charset="77"/>
              </a:rPr>
              <a:t>)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deri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5 (</a:t>
            </a:r>
            <a:r>
              <a:rPr lang="en-US"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shumë</a:t>
            </a:r>
            <a:r>
              <a:rPr lang="en-US" sz="1500" b="1" dirty="0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US" sz="1500" b="1" dirty="0" err="1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mirë</a:t>
            </a:r>
            <a:r>
              <a:rPr 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 Medium" pitchFamily="2" charset="77"/>
              </a:rPr>
              <a:t>).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A20B2B2D-A335-63C0-834D-6F67AFE074EE}"/>
              </a:ext>
            </a:extLst>
          </p:cNvPr>
          <p:cNvSpPr/>
          <p:nvPr/>
        </p:nvSpPr>
        <p:spPr>
          <a:xfrm>
            <a:off x="4281984" y="1838519"/>
            <a:ext cx="3548328" cy="293861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xmlns="" id="{FC43D52D-8F7E-1548-2928-B5E4776A3FFD}"/>
              </a:ext>
            </a:extLst>
          </p:cNvPr>
          <p:cNvSpPr/>
          <p:nvPr/>
        </p:nvSpPr>
        <p:spPr>
          <a:xfrm>
            <a:off x="8195616" y="1838519"/>
            <a:ext cx="3548328" cy="293861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306886E5-409F-BA7A-E4F2-DADF1429FFD2}"/>
              </a:ext>
            </a:extLst>
          </p:cNvPr>
          <p:cNvSpPr/>
          <p:nvPr/>
        </p:nvSpPr>
        <p:spPr>
          <a:xfrm>
            <a:off x="368352" y="1838519"/>
            <a:ext cx="3548328" cy="2938615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C231252-8A82-521D-A37F-3FF8C153F777}"/>
              </a:ext>
            </a:extLst>
          </p:cNvPr>
          <p:cNvSpPr txBox="1"/>
          <p:nvPr/>
        </p:nvSpPr>
        <p:spPr>
          <a:xfrm>
            <a:off x="541757" y="2606328"/>
            <a:ext cx="320151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Respektimi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afatit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Plotësimi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gjitha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dokumenteve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kritereve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checklist-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ës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Verifikimi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përshtatshmërisë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aplikantit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veprimit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EB96E64-A338-E6C0-5C72-6D7D8B9678DC}"/>
              </a:ext>
            </a:extLst>
          </p:cNvPr>
          <p:cNvSpPr txBox="1"/>
          <p:nvPr/>
        </p:nvSpPr>
        <p:spPr>
          <a:xfrm>
            <a:off x="541757" y="2025903"/>
            <a:ext cx="320151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Kontrolli</a:t>
            </a:r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administrativ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7841646-D6DC-9B84-C610-A2A78C4757DE}"/>
              </a:ext>
            </a:extLst>
          </p:cNvPr>
          <p:cNvSpPr txBox="1"/>
          <p:nvPr/>
        </p:nvSpPr>
        <p:spPr>
          <a:xfrm>
            <a:off x="4437101" y="2606328"/>
            <a:ext cx="320151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Kapaciteti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financiar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aplikantit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kryesor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Kapaciteti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menaxherial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profesional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aplikantit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/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bashkëaplikantëve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Përvoja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kualifikimet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zbatimin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6EA2512-EC89-A9CF-BFC7-753D3E7260FC}"/>
              </a:ext>
            </a:extLst>
          </p:cNvPr>
          <p:cNvSpPr txBox="1"/>
          <p:nvPr/>
        </p:nvSpPr>
        <p:spPr>
          <a:xfrm>
            <a:off x="4437101" y="2025903"/>
            <a:ext cx="314060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Vlerësimi</a:t>
            </a:r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i</a:t>
            </a:r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kapacitetit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8ECBD60-2BCC-C58E-D9DD-4C21AB9B84E7}"/>
              </a:ext>
            </a:extLst>
          </p:cNvPr>
          <p:cNvSpPr txBox="1"/>
          <p:nvPr/>
        </p:nvSpPr>
        <p:spPr>
          <a:xfrm>
            <a:off x="8350733" y="2606328"/>
            <a:ext cx="329951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Relevanca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përputhshmëria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objektivat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thirrjes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Cilësia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buxhetit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Ndikimi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pritshëm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Qëndrueshmëria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rezultateve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Kosto-efektiviteti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65BB49D-E53A-D177-5CBA-597FA2CF02BA}"/>
              </a:ext>
            </a:extLst>
          </p:cNvPr>
          <p:cNvSpPr txBox="1"/>
          <p:nvPr/>
        </p:nvSpPr>
        <p:spPr>
          <a:xfrm>
            <a:off x="8350733" y="2025903"/>
            <a:ext cx="265329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Vlerësimi</a:t>
            </a:r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i</a:t>
            </a:r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cilësisë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9757135-D8F4-1913-1A28-F6E9920C9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9BEBD92-E8D6-A50B-569D-7BBDAD294A28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73DC7BB5-7844-E029-23D7-2B19E51BFDFA}"/>
              </a:ext>
            </a:extLst>
          </p:cNvPr>
          <p:cNvSpPr/>
          <p:nvPr/>
        </p:nvSpPr>
        <p:spPr>
          <a:xfrm>
            <a:off x="2852928" y="1088530"/>
            <a:ext cx="9354160" cy="4510252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3B3B39E2-BBEF-3071-F8FF-3DB55EC21610}"/>
              </a:ext>
            </a:extLst>
          </p:cNvPr>
          <p:cNvSpPr/>
          <p:nvPr/>
        </p:nvSpPr>
        <p:spPr>
          <a:xfrm>
            <a:off x="0" y="1088530"/>
            <a:ext cx="2514844" cy="4510252"/>
          </a:xfrm>
          <a:prstGeom prst="roundRect">
            <a:avLst>
              <a:gd name="adj" fmla="val 0"/>
            </a:avLst>
          </a:prstGeom>
          <a:solidFill>
            <a:srgbClr val="FAEF6E">
              <a:alpha val="30196"/>
            </a:srgbClr>
          </a:solidFill>
          <a:ln w="19050">
            <a:solidFill>
              <a:srgbClr val="FAEF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1790EEA-771F-72D9-C9E5-F6B7C986D20A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C661F34-C180-7011-17D6-C9F31A166F8C}"/>
              </a:ext>
            </a:extLst>
          </p:cNvPr>
          <p:cNvSpPr txBox="1"/>
          <p:nvPr/>
        </p:nvSpPr>
        <p:spPr>
          <a:xfrm>
            <a:off x="327137" y="305179"/>
            <a:ext cx="72483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Pikëzimi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dhe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kriteret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e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vlerësimit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4F5CB17-129B-CED6-D893-7E9A6988C498}"/>
              </a:ext>
            </a:extLst>
          </p:cNvPr>
          <p:cNvSpPr txBox="1"/>
          <p:nvPr/>
        </p:nvSpPr>
        <p:spPr>
          <a:xfrm>
            <a:off x="431763" y="2951241"/>
            <a:ext cx="165131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100 </a:t>
            </a:r>
            <a:r>
              <a:rPr lang="en-US" sz="25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pikë</a:t>
            </a:r>
            <a:endParaRPr lang="en-US" sz="25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Maksimumi</a:t>
            </a: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3AC623F-6D1E-7C46-5D20-7E0FFD0CEA57}"/>
              </a:ext>
            </a:extLst>
          </p:cNvPr>
          <p:cNvSpPr txBox="1"/>
          <p:nvPr/>
        </p:nvSpPr>
        <p:spPr>
          <a:xfrm>
            <a:off x="3221827" y="1521852"/>
            <a:ext cx="3701963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20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pikë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Kapaciteti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financiar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operacional</a:t>
            </a: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Eksperienca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menaxhimin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projekteve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Ekspertiza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teknike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mjedisore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Kapaciteti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menaxherial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Stabiliteti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financiar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aplikantit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kryesor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</a:p>
          <a:p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B69CF24-BD4A-DEAA-0264-F7A4E002734C}"/>
              </a:ext>
            </a:extLst>
          </p:cNvPr>
          <p:cNvSpPr txBox="1"/>
          <p:nvPr/>
        </p:nvSpPr>
        <p:spPr>
          <a:xfrm>
            <a:off x="7250927" y="1521852"/>
            <a:ext cx="2651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20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pikë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Relevanca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1EB7198-8CD8-5E0C-EC17-329853E55816}"/>
              </a:ext>
            </a:extLst>
          </p:cNvPr>
          <p:cNvSpPr txBox="1"/>
          <p:nvPr/>
        </p:nvSpPr>
        <p:spPr>
          <a:xfrm>
            <a:off x="9902376" y="1521852"/>
            <a:ext cx="18976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15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pikë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Dizajni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63DC896-94D6-7FE4-C824-44C3EA3C4FB9}"/>
              </a:ext>
            </a:extLst>
          </p:cNvPr>
          <p:cNvSpPr txBox="1"/>
          <p:nvPr/>
        </p:nvSpPr>
        <p:spPr>
          <a:xfrm>
            <a:off x="3221827" y="4429007"/>
            <a:ext cx="18976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15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pikë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Qasja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zbatimit</a:t>
            </a: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D97E982-23A6-4F0E-E8B8-B328025C9ABB}"/>
              </a:ext>
            </a:extLst>
          </p:cNvPr>
          <p:cNvSpPr txBox="1"/>
          <p:nvPr/>
        </p:nvSpPr>
        <p:spPr>
          <a:xfrm>
            <a:off x="5863051" y="4429007"/>
            <a:ext cx="29106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15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pikë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Qëndrueshmëria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projektit</a:t>
            </a: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A68BA26-35B5-877D-BC85-E00E31A978D0}"/>
              </a:ext>
            </a:extLst>
          </p:cNvPr>
          <p:cNvSpPr txBox="1"/>
          <p:nvPr/>
        </p:nvSpPr>
        <p:spPr>
          <a:xfrm>
            <a:off x="9444115" y="4429007"/>
            <a:ext cx="23559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15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pikë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  <a:p>
            <a:pPr>
              <a:spcBef>
                <a:spcPts val="600"/>
              </a:spcBef>
            </a:pP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Buxheti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sz="1500" dirty="0" err="1">
                <a:solidFill>
                  <a:srgbClr val="434343"/>
                </a:solidFill>
                <a:latin typeface="Good Sans" pitchFamily="2" charset="77"/>
              </a:rPr>
              <a:t>eficienca</a:t>
            </a:r>
            <a:endParaRPr lang="en-US" sz="1500" dirty="0">
              <a:solidFill>
                <a:srgbClr val="434343"/>
              </a:solidFill>
              <a:latin typeface="Good Sans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B8A4F9F-0E07-B689-47D8-120F13638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283B3EA-40AE-AA21-15B3-3B7C2A87AB8B}"/>
              </a:ext>
            </a:extLst>
          </p:cNvPr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1</a:t>
            </a:r>
            <a:r>
              <a:rPr lang="en-US" dirty="0">
                <a:solidFill>
                  <a:srgbClr val="434343"/>
                </a:solidFill>
              </a:rPr>
              <a:t>9</a:t>
            </a:r>
            <a:endParaRPr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82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FDBA399-0516-927C-3EAC-AFA5D2854DC4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CA1F567-25FE-1209-A89F-511B3DB6723E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2101BEE-0AAE-883D-EA92-88199A85B832}"/>
              </a:ext>
            </a:extLst>
          </p:cNvPr>
          <p:cNvSpPr txBox="1"/>
          <p:nvPr/>
        </p:nvSpPr>
        <p:spPr>
          <a:xfrm>
            <a:off x="327137" y="305179"/>
            <a:ext cx="664059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Çfarë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vlerësohet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në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projekt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151C6138-288E-940E-7CA9-EC3811B4E09C}"/>
              </a:ext>
            </a:extLst>
          </p:cNvPr>
          <p:cNvSpPr/>
          <p:nvPr/>
        </p:nvSpPr>
        <p:spPr>
          <a:xfrm>
            <a:off x="4281984" y="1719647"/>
            <a:ext cx="3548328" cy="3176359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142D5240-BA65-5B25-8DA5-F8A9479A10A4}"/>
              </a:ext>
            </a:extLst>
          </p:cNvPr>
          <p:cNvSpPr/>
          <p:nvPr/>
        </p:nvSpPr>
        <p:spPr>
          <a:xfrm>
            <a:off x="8195616" y="1719647"/>
            <a:ext cx="3548328" cy="3176359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D2C65ACE-4815-27CB-DBA3-A361CA35102D}"/>
              </a:ext>
            </a:extLst>
          </p:cNvPr>
          <p:cNvSpPr/>
          <p:nvPr/>
        </p:nvSpPr>
        <p:spPr>
          <a:xfrm>
            <a:off x="368352" y="1719647"/>
            <a:ext cx="3548328" cy="3176359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AEE531F-C494-AB47-0CE5-B3B8ACF5CC6A}"/>
              </a:ext>
            </a:extLst>
          </p:cNvPr>
          <p:cNvSpPr txBox="1"/>
          <p:nvPr/>
        </p:nvSpPr>
        <p:spPr>
          <a:xfrm>
            <a:off x="523469" y="1907031"/>
            <a:ext cx="24753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Dizajni</a:t>
            </a:r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i</a:t>
            </a:r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projektit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95B86A2-B0B5-8888-3CE7-312B0DB27082}"/>
              </a:ext>
            </a:extLst>
          </p:cNvPr>
          <p:cNvSpPr txBox="1"/>
          <p:nvPr/>
        </p:nvSpPr>
        <p:spPr>
          <a:xfrm>
            <a:off x="4491965" y="1907031"/>
            <a:ext cx="240001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Qasja</a:t>
            </a:r>
            <a:r>
              <a:rPr lang="en-US" sz="2000" b="1" dirty="0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 e </a:t>
            </a:r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zbatimit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9B10906-4566-85F0-A2D1-924CED03B890}"/>
              </a:ext>
            </a:extLst>
          </p:cNvPr>
          <p:cNvSpPr txBox="1"/>
          <p:nvPr/>
        </p:nvSpPr>
        <p:spPr>
          <a:xfrm>
            <a:off x="8405597" y="2494525"/>
            <a:ext cx="2914675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Përfitime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afatgjata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Mundësi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për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replikim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zgjerim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Qëndrueshmëri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financiare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,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institucionale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mjedisore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Analiza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menaxhimi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rreziqeve</a:t>
            </a:r>
            <a:endParaRPr lang="en-GB" sz="1500" dirty="0">
              <a:solidFill>
                <a:srgbClr val="434343"/>
              </a:solidFill>
              <a:effectLst/>
              <a:latin typeface="Good Sans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73E8C23-A193-2A0F-372C-4D5027FD71BE}"/>
              </a:ext>
            </a:extLst>
          </p:cNvPr>
          <p:cNvSpPr txBox="1"/>
          <p:nvPr/>
        </p:nvSpPr>
        <p:spPr>
          <a:xfrm>
            <a:off x="8405597" y="1907031"/>
            <a:ext cx="24144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434343"/>
                </a:solidFill>
                <a:highlight>
                  <a:srgbClr val="FAEF6E"/>
                </a:highlight>
                <a:latin typeface="Good Sans Bold" pitchFamily="2" charset="77"/>
              </a:rPr>
              <a:t>Qëndrueshmëria</a:t>
            </a:r>
            <a:endParaRPr lang="en-US" sz="2000" b="1" dirty="0">
              <a:solidFill>
                <a:srgbClr val="434343"/>
              </a:solidFill>
              <a:highlight>
                <a:srgbClr val="FAEF6E"/>
              </a:highlight>
              <a:latin typeface="Good Sans Bold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B9D2B0E-8C6C-D903-9857-730002E2B6F6}"/>
              </a:ext>
            </a:extLst>
          </p:cNvPr>
          <p:cNvSpPr txBox="1"/>
          <p:nvPr/>
        </p:nvSpPr>
        <p:spPr>
          <a:xfrm>
            <a:off x="508463" y="2494525"/>
            <a:ext cx="3201517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Logjika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e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ndërhyrjes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lidhja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mes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aktiviteteve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,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rezultateve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objektivave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Cilësia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e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Kornizës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Logjike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indikatorëve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Analiza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e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kontekstit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nevojave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E99DFD2-3C27-BE78-16CE-5A2AAEAC6255}"/>
              </a:ext>
            </a:extLst>
          </p:cNvPr>
          <p:cNvSpPr txBox="1"/>
          <p:nvPr/>
        </p:nvSpPr>
        <p:spPr>
          <a:xfrm>
            <a:off x="4495247" y="2494525"/>
            <a:ext cx="320151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Plan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qartë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realist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aktiviteteve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Monitorimi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,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raportimi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vlerësimi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Kapaciteti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teknik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dhe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roli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i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 </a:t>
            </a:r>
            <a:r>
              <a:rPr lang="en-GB" sz="1500" dirty="0" err="1">
                <a:solidFill>
                  <a:srgbClr val="434343"/>
                </a:solidFill>
                <a:effectLst/>
                <a:latin typeface="Good Sans" pitchFamily="2" charset="77"/>
              </a:rPr>
              <a:t>bashkëaplikantëve</a:t>
            </a:r>
            <a:r>
              <a:rPr lang="en-GB" sz="1500" dirty="0">
                <a:solidFill>
                  <a:srgbClr val="434343"/>
                </a:solidFill>
                <a:effectLst/>
                <a:latin typeface="Good Sans" pitchFamily="2" charset="77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34DD0D7-C4B0-BDC3-7E0C-2AF1B7B6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68BE26C-03B3-153E-ED1B-B0D61B401FF9}"/>
              </a:ext>
            </a:extLst>
          </p:cNvPr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20</a:t>
            </a:r>
            <a:endParaRPr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65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0F61394-969B-5C18-B494-847F084C631C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FCD47D59-53A3-D3A0-32C0-068FB9C0771B}"/>
              </a:ext>
            </a:extLst>
          </p:cNvPr>
          <p:cNvSpPr/>
          <p:nvPr/>
        </p:nvSpPr>
        <p:spPr>
          <a:xfrm>
            <a:off x="0" y="1088530"/>
            <a:ext cx="12192000" cy="4510252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6172469-4982-CA36-28CE-A4FEF7C74E95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81D65FD-83B4-62C5-2AC5-D1D327938D00}"/>
              </a:ext>
            </a:extLst>
          </p:cNvPr>
          <p:cNvSpPr txBox="1"/>
          <p:nvPr/>
        </p:nvSpPr>
        <p:spPr>
          <a:xfrm>
            <a:off x="327137" y="305179"/>
            <a:ext cx="71160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Buxheti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,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përzgjedhja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dhe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verifikimi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62492" y="1698388"/>
            <a:ext cx="5833525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Buxheti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vlerësohet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: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Përputhjen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aktiviteteve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zërat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buxhetorë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Marrëdhënien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mes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kostove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rezultateve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pritshme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Pas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vlerësimit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hartohet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lista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aplikimeve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sipas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pikëve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Aplikimet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pikët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larta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përzgjidhen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paraprakisht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deri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kufirin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buxhetit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disponueshëm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Krijohet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edhe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një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listë</a:t>
            </a:r>
            <a:r>
              <a:rPr lang="en-US" altLang="en-US" sz="1500"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rezervë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aplikantët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përzgjedhur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kryhet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verifikimi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përfundimtar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përshtatshmërisë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dokumenteve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97D73D-7A33-D090-E2AD-16556A956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89129A2-3434-C0DE-B99F-0C430CE23D30}"/>
              </a:ext>
            </a:extLst>
          </p:cNvPr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21</a:t>
            </a:r>
            <a:endParaRPr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312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D1B9C38-4193-6765-D8E8-1C8C007E9C52}"/>
              </a:ext>
            </a:extLst>
          </p:cNvPr>
          <p:cNvSpPr/>
          <p:nvPr/>
        </p:nvSpPr>
        <p:spPr>
          <a:xfrm>
            <a:off x="-15088" y="-35330"/>
            <a:ext cx="12207088" cy="6893329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560E762-6174-EA70-6DB1-9D0C63B1B1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9" t="2800" r="20469" b="5405"/>
          <a:stretch/>
        </p:blipFill>
        <p:spPr>
          <a:xfrm>
            <a:off x="-3" y="1088530"/>
            <a:ext cx="6151463" cy="451025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5F91FAE-D218-0FF2-C972-F231D083A694}"/>
              </a:ext>
            </a:extLst>
          </p:cNvPr>
          <p:cNvSpPr/>
          <p:nvPr/>
        </p:nvSpPr>
        <p:spPr>
          <a:xfrm>
            <a:off x="-7546" y="1088530"/>
            <a:ext cx="6159006" cy="4510252"/>
          </a:xfrm>
          <a:prstGeom prst="rect">
            <a:avLst/>
          </a:prstGeom>
          <a:solidFill>
            <a:srgbClr val="FAEF6E">
              <a:alpha val="44706"/>
            </a:srgbClr>
          </a:solidFill>
          <a:ln w="19050">
            <a:solidFill>
              <a:srgbClr val="FAEF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8B07B1F-24E6-FB8F-DD4E-852C3ED4B99D}"/>
              </a:ext>
            </a:extLst>
          </p:cNvPr>
          <p:cNvSpPr txBox="1"/>
          <p:nvPr/>
        </p:nvSpPr>
        <p:spPr>
          <a:xfrm>
            <a:off x="10946473" y="5756476"/>
            <a:ext cx="12118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DD47D67-F764-CF9B-80BF-04A27045D088}"/>
              </a:ext>
            </a:extLst>
          </p:cNvPr>
          <p:cNvSpPr txBox="1"/>
          <p:nvPr/>
        </p:nvSpPr>
        <p:spPr>
          <a:xfrm>
            <a:off x="327137" y="305179"/>
            <a:ext cx="61590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Verifikimi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final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dhe</a:t>
            </a:r>
            <a:r>
              <a:rPr lang="en-GB" sz="3000" dirty="0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 </a:t>
            </a:r>
            <a:r>
              <a:rPr lang="en-GB" sz="3000" dirty="0" err="1">
                <a:solidFill>
                  <a:srgbClr val="1861A8"/>
                </a:solidFill>
                <a:highlight>
                  <a:srgbClr val="FFFFFF"/>
                </a:highlight>
                <a:latin typeface="Good Sans Medium" pitchFamily="2" charset="77"/>
              </a:rPr>
              <a:t>vendimi</a:t>
            </a:r>
            <a:endParaRPr lang="en-US" sz="3000" dirty="0">
              <a:solidFill>
                <a:srgbClr val="1861A8"/>
              </a:solidFill>
              <a:highlight>
                <a:srgbClr val="FFFFFF"/>
              </a:highlight>
              <a:latin typeface="Good Sans Medium" pitchFamily="2" charset="77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86145" y="1450830"/>
            <a:ext cx="5127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Dokumentet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mbështetëse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krahasohen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deklaratat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aplikantit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Mungesat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ose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mospërputhjet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mund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çojnë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refuzim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Pas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verifikimit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,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komiteti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vlerësimit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paraqet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rekomandimin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Autoritetit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Kontraktues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Autoriteti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merr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vendimin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përfundimtar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dhënien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granteve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Aplikantët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njoftohen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me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shkrim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rezultatin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 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Aplikantët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listës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rezervë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mund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përzgjidhen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nëse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bëhen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disponueshme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fonde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shtesë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;</a:t>
            </a:r>
          </a:p>
          <a:p>
            <a:pPr marL="285750" lvl="0" indent="-285750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Pas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përzgjedhjes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bëhet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korrigjimi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i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gabimeve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aritmetike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ose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kostove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të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papranueshme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dhe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më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pas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nënshkruhet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kontrata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 e </a:t>
            </a:r>
            <a:r>
              <a:rPr lang="en-US" altLang="en-US" sz="1500" dirty="0" err="1">
                <a:solidFill>
                  <a:srgbClr val="434343"/>
                </a:solidFill>
                <a:latin typeface="Good Sans" pitchFamily="2" charset="77"/>
              </a:rPr>
              <a:t>grantit</a:t>
            </a:r>
            <a:r>
              <a:rPr lang="en-US" altLang="en-US" sz="1500" dirty="0">
                <a:solidFill>
                  <a:srgbClr val="434343"/>
                </a:solidFill>
                <a:latin typeface="Good Sans" pitchFamily="2" charset="77"/>
              </a:rPr>
              <a:t>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CEE9D4F-58EE-6811-72F2-9BCCDE0C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6017" y="223163"/>
            <a:ext cx="636014" cy="636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E6A53D9-53B6-12AE-5C2F-B668546EF557}"/>
              </a:ext>
            </a:extLst>
          </p:cNvPr>
          <p:cNvSpPr txBox="1"/>
          <p:nvPr/>
        </p:nvSpPr>
        <p:spPr>
          <a:xfrm>
            <a:off x="594360" y="6473952"/>
            <a:ext cx="22204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64"/>
                </a:solidFill>
              </a:defRPr>
            </a:pPr>
            <a:r>
              <a:rPr dirty="0">
                <a:solidFill>
                  <a:srgbClr val="434343"/>
                </a:solidFill>
              </a:rPr>
              <a:t>APN2000 • Small Grants for ECSOs &amp; LAGs   |   </a:t>
            </a:r>
            <a:r>
              <a:rPr lang="en-US" dirty="0">
                <a:solidFill>
                  <a:srgbClr val="434343"/>
                </a:solidFill>
              </a:rPr>
              <a:t>22</a:t>
            </a:r>
            <a:endParaRPr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241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0EBC50D-5925-057F-23E5-27E22EB3DE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9" t="16481" r="13282"/>
          <a:stretch/>
        </p:blipFill>
        <p:spPr>
          <a:xfrm>
            <a:off x="-1" y="1"/>
            <a:ext cx="1218976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FCBD32B-7D12-8348-1303-9657C0026D4A}"/>
              </a:ext>
            </a:extLst>
          </p:cNvPr>
          <p:cNvSpPr/>
          <p:nvPr/>
        </p:nvSpPr>
        <p:spPr>
          <a:xfrm>
            <a:off x="-965" y="-1"/>
            <a:ext cx="12191695" cy="6858000"/>
          </a:xfrm>
          <a:prstGeom prst="rect">
            <a:avLst/>
          </a:prstGeom>
          <a:solidFill>
            <a:srgbClr val="1861A8">
              <a:alpha val="7568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7ACE16E-D056-0537-A26F-DCFC3874C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6034" y="152400"/>
            <a:ext cx="681351" cy="4762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198BC18-CF88-DD98-DBFD-D05711A85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6479" y="140790"/>
            <a:ext cx="554113" cy="462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1DC8B6E-A233-9AB9-E5C7-F8BD977EF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6" y="150332"/>
            <a:ext cx="2188143" cy="4481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5964" y="3020637"/>
            <a:ext cx="9098258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26362F"/>
                </a:solidFill>
              </a:defRPr>
            </a:pP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Qëllimi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i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këtij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prezantimi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është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t’ju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ndihmojë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të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lexoni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Guidelines me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fokus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te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kërkesat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që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ndikojnë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drejtpërdrejt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në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aplikimin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 </a:t>
            </a:r>
            <a:r>
              <a:rPr dirty="0" err="1">
                <a:solidFill>
                  <a:srgbClr val="E6E6E6"/>
                </a:solidFill>
                <a:latin typeface="Good Sans" pitchFamily="2" charset="77"/>
              </a:rPr>
              <a:t>tuaj</a:t>
            </a:r>
            <a:r>
              <a:rPr dirty="0">
                <a:solidFill>
                  <a:srgbClr val="E6E6E6"/>
                </a:solidFill>
                <a:latin typeface="Good Sans" pitchFamily="2" charset="77"/>
              </a:rPr>
              <a:t>.</a:t>
            </a:r>
            <a:endParaRPr lang="en-US" dirty="0">
              <a:solidFill>
                <a:srgbClr val="E6E6E6"/>
              </a:solidFill>
              <a:latin typeface="Good Sans" pitchFamily="2" charset="77"/>
            </a:endParaRPr>
          </a:p>
          <a:p>
            <a:pPr>
              <a:defRPr sz="2100">
                <a:solidFill>
                  <a:srgbClr val="26362F"/>
                </a:solidFill>
              </a:defRPr>
            </a:pPr>
            <a:endParaRPr dirty="0">
              <a:solidFill>
                <a:srgbClr val="E6E6E6"/>
              </a:solidFill>
              <a:latin typeface="Good Sans" pitchFamily="2" charset="77"/>
            </a:endParaRPr>
          </a:p>
          <a:p>
            <a:pPr>
              <a:defRPr sz="1800">
                <a:solidFill>
                  <a:srgbClr val="5F6964"/>
                </a:solidFill>
              </a:defRPr>
            </a:pPr>
            <a:r>
              <a:rPr dirty="0">
                <a:solidFill>
                  <a:srgbClr val="E6E6E6"/>
                </a:solidFill>
                <a:latin typeface="Good Sans" pitchFamily="2" charset="77"/>
              </a:rPr>
              <a:t>APN2000 • Small Grants for ECSOs &amp; LAGs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964" y="5500472"/>
            <a:ext cx="6146234" cy="661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6362F"/>
                </a:solidFill>
              </a:defRPr>
            </a:pPr>
            <a:r>
              <a:rPr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Email </a:t>
            </a:r>
            <a:r>
              <a:rPr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për</a:t>
            </a:r>
            <a:r>
              <a:rPr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aplikimet</a:t>
            </a:r>
            <a:r>
              <a:rPr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dhe</a:t>
            </a:r>
            <a:r>
              <a:rPr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</a:t>
            </a:r>
            <a:r>
              <a:rPr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pyetjet</a:t>
            </a:r>
            <a:r>
              <a:rPr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:</a:t>
            </a:r>
          </a:p>
          <a:p>
            <a:pPr>
              <a:defRPr sz="2000" b="1">
                <a:solidFill>
                  <a:srgbClr val="2A6949"/>
                </a:solidFill>
              </a:defRPr>
            </a:pPr>
            <a:r>
              <a:rPr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albania@celim.it</a:t>
            </a:r>
            <a:r>
              <a:rPr dirty="0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  |  CC: </a:t>
            </a:r>
            <a:r>
              <a:rPr dirty="0" err="1">
                <a:solidFill>
                  <a:srgbClr val="434343"/>
                </a:solidFill>
                <a:highlight>
                  <a:srgbClr val="FFFFFF"/>
                </a:highlight>
                <a:latin typeface="Good Sans" pitchFamily="2" charset="77"/>
              </a:rPr>
              <a:t>contact@ppnea.org</a:t>
            </a:r>
            <a:endParaRPr dirty="0">
              <a:solidFill>
                <a:srgbClr val="434343"/>
              </a:solidFill>
              <a:highlight>
                <a:srgbClr val="FFFFFF"/>
              </a:highlight>
              <a:latin typeface="Good Sans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4A72B91-5073-0B48-B33D-D48BD011831F}"/>
              </a:ext>
            </a:extLst>
          </p:cNvPr>
          <p:cNvSpPr txBox="1"/>
          <p:nvPr/>
        </p:nvSpPr>
        <p:spPr>
          <a:xfrm>
            <a:off x="467676" y="2077452"/>
            <a:ext cx="3792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2A6949"/>
                </a:solidFill>
              </a:defRPr>
            </a:pPr>
            <a:r>
              <a:rPr lang="en-GB" dirty="0" err="1">
                <a:solidFill>
                  <a:srgbClr val="434343"/>
                </a:solidFill>
                <a:highlight>
                  <a:srgbClr val="FAEF6E"/>
                </a:highlight>
                <a:latin typeface="Good Sans Medium" pitchFamily="2" charset="77"/>
              </a:rPr>
              <a:t>Faleminderit</a:t>
            </a:r>
            <a:endParaRPr lang="en-GB" dirty="0">
              <a:solidFill>
                <a:srgbClr val="434343"/>
              </a:solidFill>
              <a:highlight>
                <a:srgbClr val="FAEF6E"/>
              </a:highlight>
              <a:latin typeface="Good Sans Medium" pitchFamily="2" charset="7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1310</TotalTime>
  <Words>2598</Words>
  <Application>Microsoft Office PowerPoint</Application>
  <PresentationFormat>Widescreen</PresentationFormat>
  <Paragraphs>357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Calibri</vt:lpstr>
      <vt:lpstr>Good Sans Bold</vt:lpstr>
      <vt:lpstr>Good Sans</vt:lpstr>
      <vt:lpstr>Arial</vt:lpstr>
      <vt:lpstr>Good Sans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Lizander Barjamaj</cp:lastModifiedBy>
  <cp:revision>174</cp:revision>
  <dcterms:created xsi:type="dcterms:W3CDTF">2013-01-27T09:14:16Z</dcterms:created>
  <dcterms:modified xsi:type="dcterms:W3CDTF">2026-10-14T15:40:13Z</dcterms:modified>
  <cp:category/>
</cp:coreProperties>
</file>